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5"/>
  </p:notesMasterIdLst>
  <p:sldIdLst>
    <p:sldId id="256" r:id="rId2"/>
    <p:sldId id="257" r:id="rId3"/>
    <p:sldId id="308" r:id="rId4"/>
    <p:sldId id="309" r:id="rId5"/>
    <p:sldId id="310" r:id="rId6"/>
    <p:sldId id="311" r:id="rId7"/>
    <p:sldId id="312" r:id="rId8"/>
    <p:sldId id="313" r:id="rId9"/>
    <p:sldId id="314" r:id="rId10"/>
    <p:sldId id="315" r:id="rId11"/>
    <p:sldId id="316" r:id="rId12"/>
    <p:sldId id="317" r:id="rId13"/>
    <p:sldId id="318" r:id="rId14"/>
    <p:sldId id="322" r:id="rId15"/>
    <p:sldId id="323" r:id="rId16"/>
    <p:sldId id="324" r:id="rId17"/>
    <p:sldId id="319" r:id="rId18"/>
    <p:sldId id="321" r:id="rId19"/>
    <p:sldId id="320" r:id="rId20"/>
    <p:sldId id="325" r:id="rId21"/>
    <p:sldId id="326" r:id="rId22"/>
    <p:sldId id="327" r:id="rId23"/>
    <p:sldId id="349" r:id="rId24"/>
    <p:sldId id="350" r:id="rId25"/>
    <p:sldId id="351" r:id="rId26"/>
    <p:sldId id="329" r:id="rId27"/>
    <p:sldId id="330" r:id="rId28"/>
    <p:sldId id="331" r:id="rId29"/>
    <p:sldId id="333" r:id="rId30"/>
    <p:sldId id="332" r:id="rId31"/>
    <p:sldId id="334" r:id="rId32"/>
    <p:sldId id="335" r:id="rId33"/>
    <p:sldId id="336" r:id="rId34"/>
    <p:sldId id="337" r:id="rId35"/>
    <p:sldId id="338" r:id="rId36"/>
    <p:sldId id="339" r:id="rId37"/>
    <p:sldId id="340" r:id="rId38"/>
    <p:sldId id="341" r:id="rId39"/>
    <p:sldId id="342" r:id="rId40"/>
    <p:sldId id="343" r:id="rId41"/>
    <p:sldId id="344" r:id="rId42"/>
    <p:sldId id="345" r:id="rId43"/>
    <p:sldId id="346" r:id="rId44"/>
    <p:sldId id="298" r:id="rId45"/>
    <p:sldId id="300" r:id="rId46"/>
    <p:sldId id="307" r:id="rId47"/>
    <p:sldId id="299" r:id="rId48"/>
    <p:sldId id="301" r:id="rId49"/>
    <p:sldId id="302" r:id="rId50"/>
    <p:sldId id="306" r:id="rId51"/>
    <p:sldId id="303" r:id="rId52"/>
    <p:sldId id="347" r:id="rId53"/>
    <p:sldId id="348" r:id="rId54"/>
  </p:sldIdLst>
  <p:sldSz cx="9144000" cy="5143500" type="screen16x9"/>
  <p:notesSz cx="6858000" cy="9144000"/>
  <p:embeddedFontLst>
    <p:embeddedFont>
      <p:font typeface="Montserrat" panose="00000500000000000000" pitchFamily="2" charset="0"/>
      <p:regular r:id="rId56"/>
      <p:bold r:id="rId57"/>
      <p:italic r:id="rId58"/>
      <p:boldItalic r:id="rId5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88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3.fntdata"/><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1.fntdata"/><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4.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2.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a Borges" userId="105e7d24fe8a4a46" providerId="LiveId" clId="{C7776DA7-778E-41A4-A34E-4079BB030B28}"/>
    <pc:docChg chg="undo custSel addSld delSld modSld">
      <pc:chgData name="Gabriela Borges" userId="105e7d24fe8a4a46" providerId="LiveId" clId="{C7776DA7-778E-41A4-A34E-4079BB030B28}" dt="2026-05-22T12:13:33.419" v="4721" actId="1076"/>
      <pc:docMkLst>
        <pc:docMk/>
      </pc:docMkLst>
      <pc:sldChg chg="delSp modSp mod">
        <pc:chgData name="Gabriela Borges" userId="105e7d24fe8a4a46" providerId="LiveId" clId="{C7776DA7-778E-41A4-A34E-4079BB030B28}" dt="2026-03-15T18:42:19.486" v="49" actId="478"/>
        <pc:sldMkLst>
          <pc:docMk/>
          <pc:sldMk cId="0" sldId="256"/>
        </pc:sldMkLst>
      </pc:sldChg>
      <pc:sldChg chg="addSp modSp mod modNotes">
        <pc:chgData name="Gabriela Borges" userId="105e7d24fe8a4a46" providerId="LiveId" clId="{C7776DA7-778E-41A4-A34E-4079BB030B28}" dt="2026-05-22T12:13:33.419" v="4721" actId="1076"/>
        <pc:sldMkLst>
          <pc:docMk/>
          <pc:sldMk cId="0" sldId="257"/>
        </pc:sldMkLst>
        <pc:spChg chg="add mod">
          <ac:chgData name="Gabriela Borges" userId="105e7d24fe8a4a46" providerId="LiveId" clId="{C7776DA7-778E-41A4-A34E-4079BB030B28}" dt="2026-05-22T12:13:19.529" v="4720" actId="1076"/>
          <ac:spMkLst>
            <pc:docMk/>
            <pc:sldMk cId="0" sldId="257"/>
            <ac:spMk id="4" creationId="{885224D2-A56F-0771-E39F-9DA8F5074018}"/>
          </ac:spMkLst>
        </pc:spChg>
        <pc:spChg chg="mod">
          <ac:chgData name="Gabriela Borges" userId="105e7d24fe8a4a46" providerId="LiveId" clId="{C7776DA7-778E-41A4-A34E-4079BB030B28}" dt="2026-05-22T12:11:41.330" v="4715" actId="14100"/>
          <ac:spMkLst>
            <pc:docMk/>
            <pc:sldMk cId="0" sldId="257"/>
            <ac:spMk id="62" creationId="{00000000-0000-0000-0000-000000000000}"/>
          </ac:spMkLst>
        </pc:spChg>
        <pc:picChg chg="add mod">
          <ac:chgData name="Gabriela Borges" userId="105e7d24fe8a4a46" providerId="LiveId" clId="{C7776DA7-778E-41A4-A34E-4079BB030B28}" dt="2026-05-22T12:13:33.419" v="4721" actId="1076"/>
          <ac:picMkLst>
            <pc:docMk/>
            <pc:sldMk cId="0" sldId="257"/>
            <ac:picMk id="2" creationId="{A899A095-53E3-914B-5327-D0CBA9F5003C}"/>
          </ac:picMkLst>
        </pc:picChg>
      </pc:sldChg>
      <pc:sldChg chg="addSp delSp modSp add del mod">
        <pc:chgData name="Gabriela Borges" userId="105e7d24fe8a4a46" providerId="LiveId" clId="{C7776DA7-778E-41A4-A34E-4079BB030B28}" dt="2026-03-15T20:26:45.055" v="276" actId="2696"/>
        <pc:sldMkLst>
          <pc:docMk/>
          <pc:sldMk cId="1467939736" sldId="258"/>
        </pc:sldMkLst>
      </pc:sldChg>
      <pc:sldChg chg="modSp add mod">
        <pc:chgData name="Gabriela Borges" userId="105e7d24fe8a4a46" providerId="LiveId" clId="{C7776DA7-778E-41A4-A34E-4079BB030B28}" dt="2026-03-15T22:32:09.043" v="4246" actId="255"/>
        <pc:sldMkLst>
          <pc:docMk/>
          <pc:sldMk cId="2059644565" sldId="298"/>
        </pc:sldMkLst>
      </pc:sldChg>
      <pc:sldChg chg="modSp add mod">
        <pc:chgData name="Gabriela Borges" userId="105e7d24fe8a4a46" providerId="LiveId" clId="{C7776DA7-778E-41A4-A34E-4079BB030B28}" dt="2026-03-15T23:08:43.786" v="4406" actId="20577"/>
        <pc:sldMkLst>
          <pc:docMk/>
          <pc:sldMk cId="2921699139" sldId="299"/>
        </pc:sldMkLst>
      </pc:sldChg>
      <pc:sldChg chg="modSp add">
        <pc:chgData name="Gabriela Borges" userId="105e7d24fe8a4a46" providerId="LiveId" clId="{C7776DA7-778E-41A4-A34E-4079BB030B28}" dt="2026-03-15T22:34:03.768" v="4248"/>
        <pc:sldMkLst>
          <pc:docMk/>
          <pc:sldMk cId="865261679" sldId="300"/>
        </pc:sldMkLst>
      </pc:sldChg>
      <pc:sldChg chg="modSp add mod">
        <pc:chgData name="Gabriela Borges" userId="105e7d24fe8a4a46" providerId="LiveId" clId="{C7776DA7-778E-41A4-A34E-4079BB030B28}" dt="2026-03-15T23:08:38.281" v="4398" actId="20577"/>
        <pc:sldMkLst>
          <pc:docMk/>
          <pc:sldMk cId="3048528252" sldId="301"/>
        </pc:sldMkLst>
      </pc:sldChg>
      <pc:sldChg chg="modSp add mod">
        <pc:chgData name="Gabriela Borges" userId="105e7d24fe8a4a46" providerId="LiveId" clId="{C7776DA7-778E-41A4-A34E-4079BB030B28}" dt="2026-03-15T23:08:32.070" v="4390" actId="20577"/>
        <pc:sldMkLst>
          <pc:docMk/>
          <pc:sldMk cId="2075405599" sldId="302"/>
        </pc:sldMkLst>
      </pc:sldChg>
      <pc:sldChg chg="modSp add mod">
        <pc:chgData name="Gabriela Borges" userId="105e7d24fe8a4a46" providerId="LiveId" clId="{C7776DA7-778E-41A4-A34E-4079BB030B28}" dt="2026-03-15T23:09:07.603" v="4430" actId="20577"/>
        <pc:sldMkLst>
          <pc:docMk/>
          <pc:sldMk cId="2615357539" sldId="303"/>
        </pc:sldMkLst>
      </pc:sldChg>
      <pc:sldChg chg="modSp add mod">
        <pc:chgData name="Gabriela Borges" userId="105e7d24fe8a4a46" providerId="LiveId" clId="{C7776DA7-778E-41A4-A34E-4079BB030B28}" dt="2026-03-15T23:08:57.227" v="4414" actId="20577"/>
        <pc:sldMkLst>
          <pc:docMk/>
          <pc:sldMk cId="333319296" sldId="306"/>
        </pc:sldMkLst>
      </pc:sldChg>
      <pc:sldChg chg="modSp add">
        <pc:chgData name="Gabriela Borges" userId="105e7d24fe8a4a46" providerId="LiveId" clId="{C7776DA7-778E-41A4-A34E-4079BB030B28}" dt="2026-03-15T22:34:07.174" v="4249"/>
        <pc:sldMkLst>
          <pc:docMk/>
          <pc:sldMk cId="1555671144" sldId="307"/>
        </pc:sldMkLst>
      </pc:sldChg>
      <pc:sldChg chg="modSp add mod">
        <pc:chgData name="Gabriela Borges" userId="105e7d24fe8a4a46" providerId="LiveId" clId="{C7776DA7-778E-41A4-A34E-4079BB030B28}" dt="2026-03-15T22:55:41.437" v="4302" actId="6549"/>
        <pc:sldMkLst>
          <pc:docMk/>
          <pc:sldMk cId="2139102056" sldId="308"/>
        </pc:sldMkLst>
      </pc:sldChg>
      <pc:sldChg chg="modSp add mod">
        <pc:chgData name="Gabriela Borges" userId="105e7d24fe8a4a46" providerId="LiveId" clId="{C7776DA7-778E-41A4-A34E-4079BB030B28}" dt="2026-03-15T22:55:56.548" v="4305" actId="14100"/>
        <pc:sldMkLst>
          <pc:docMk/>
          <pc:sldMk cId="1996212465" sldId="309"/>
        </pc:sldMkLst>
      </pc:sldChg>
      <pc:sldChg chg="modSp add mod">
        <pc:chgData name="Gabriela Borges" userId="105e7d24fe8a4a46" providerId="LiveId" clId="{C7776DA7-778E-41A4-A34E-4079BB030B28}" dt="2026-03-15T22:51:57.084" v="4256" actId="255"/>
        <pc:sldMkLst>
          <pc:docMk/>
          <pc:sldMk cId="3446709228" sldId="310"/>
        </pc:sldMkLst>
      </pc:sldChg>
      <pc:sldChg chg="modSp add mod">
        <pc:chgData name="Gabriela Borges" userId="105e7d24fe8a4a46" providerId="LiveId" clId="{C7776DA7-778E-41A4-A34E-4079BB030B28}" dt="2026-03-15T22:56:12.455" v="4307" actId="14100"/>
        <pc:sldMkLst>
          <pc:docMk/>
          <pc:sldMk cId="176239602" sldId="311"/>
        </pc:sldMkLst>
      </pc:sldChg>
      <pc:sldChg chg="modSp add mod">
        <pc:chgData name="Gabriela Borges" userId="105e7d24fe8a4a46" providerId="LiveId" clId="{C7776DA7-778E-41A4-A34E-4079BB030B28}" dt="2026-03-15T22:52:21.261" v="4261" actId="114"/>
        <pc:sldMkLst>
          <pc:docMk/>
          <pc:sldMk cId="3379114765" sldId="312"/>
        </pc:sldMkLst>
      </pc:sldChg>
      <pc:sldChg chg="modSp add mod">
        <pc:chgData name="Gabriela Borges" userId="105e7d24fe8a4a46" providerId="LiveId" clId="{C7776DA7-778E-41A4-A34E-4079BB030B28}" dt="2026-03-15T22:56:23.804" v="4309" actId="14100"/>
        <pc:sldMkLst>
          <pc:docMk/>
          <pc:sldMk cId="3104633737" sldId="313"/>
        </pc:sldMkLst>
      </pc:sldChg>
      <pc:sldChg chg="modSp add mod">
        <pc:chgData name="Gabriela Borges" userId="105e7d24fe8a4a46" providerId="LiveId" clId="{C7776DA7-778E-41A4-A34E-4079BB030B28}" dt="2026-03-15T22:56:32.818" v="4311" actId="14100"/>
        <pc:sldMkLst>
          <pc:docMk/>
          <pc:sldMk cId="411547347" sldId="314"/>
        </pc:sldMkLst>
      </pc:sldChg>
      <pc:sldChg chg="modSp add mod">
        <pc:chgData name="Gabriela Borges" userId="105e7d24fe8a4a46" providerId="LiveId" clId="{C7776DA7-778E-41A4-A34E-4079BB030B28}" dt="2026-03-15T22:56:39.376" v="4313" actId="14100"/>
        <pc:sldMkLst>
          <pc:docMk/>
          <pc:sldMk cId="4005602851" sldId="315"/>
        </pc:sldMkLst>
      </pc:sldChg>
      <pc:sldChg chg="modSp add mod">
        <pc:chgData name="Gabriela Borges" userId="105e7d24fe8a4a46" providerId="LiveId" clId="{C7776DA7-778E-41A4-A34E-4079BB030B28}" dt="2026-03-15T22:56:48.909" v="4315" actId="179"/>
        <pc:sldMkLst>
          <pc:docMk/>
          <pc:sldMk cId="3730251895" sldId="316"/>
        </pc:sldMkLst>
      </pc:sldChg>
      <pc:sldChg chg="modSp add mod">
        <pc:chgData name="Gabriela Borges" userId="105e7d24fe8a4a46" providerId="LiveId" clId="{C7776DA7-778E-41A4-A34E-4079BB030B28}" dt="2026-03-15T20:39:14.516" v="527" actId="20577"/>
        <pc:sldMkLst>
          <pc:docMk/>
          <pc:sldMk cId="1887827354" sldId="317"/>
        </pc:sldMkLst>
      </pc:sldChg>
      <pc:sldChg chg="modSp add mod">
        <pc:chgData name="Gabriela Borges" userId="105e7d24fe8a4a46" providerId="LiveId" clId="{C7776DA7-778E-41A4-A34E-4079BB030B28}" dt="2026-03-15T20:40:41.434" v="535" actId="948"/>
        <pc:sldMkLst>
          <pc:docMk/>
          <pc:sldMk cId="3226915657" sldId="318"/>
        </pc:sldMkLst>
      </pc:sldChg>
      <pc:sldChg chg="modSp add mod">
        <pc:chgData name="Gabriela Borges" userId="105e7d24fe8a4a46" providerId="LiveId" clId="{C7776DA7-778E-41A4-A34E-4079BB030B28}" dt="2026-03-15T20:56:25.268" v="869" actId="20577"/>
        <pc:sldMkLst>
          <pc:docMk/>
          <pc:sldMk cId="3742472417" sldId="319"/>
        </pc:sldMkLst>
      </pc:sldChg>
      <pc:sldChg chg="modSp add mod">
        <pc:chgData name="Gabriela Borges" userId="105e7d24fe8a4a46" providerId="LiveId" clId="{C7776DA7-778E-41A4-A34E-4079BB030B28}" dt="2026-03-15T21:00:20.602" v="974" actId="20577"/>
        <pc:sldMkLst>
          <pc:docMk/>
          <pc:sldMk cId="3705894543" sldId="320"/>
        </pc:sldMkLst>
      </pc:sldChg>
      <pc:sldChg chg="modSp add mod">
        <pc:chgData name="Gabriela Borges" userId="105e7d24fe8a4a46" providerId="LiveId" clId="{C7776DA7-778E-41A4-A34E-4079BB030B28}" dt="2026-03-15T20:56:10.062" v="865" actId="20577"/>
        <pc:sldMkLst>
          <pc:docMk/>
          <pc:sldMk cId="214011932" sldId="321"/>
        </pc:sldMkLst>
      </pc:sldChg>
      <pc:sldChg chg="modSp add mod">
        <pc:chgData name="Gabriela Borges" userId="105e7d24fe8a4a46" providerId="LiveId" clId="{C7776DA7-778E-41A4-A34E-4079BB030B28}" dt="2026-03-15T20:56:15.655" v="866" actId="20577"/>
        <pc:sldMkLst>
          <pc:docMk/>
          <pc:sldMk cId="1503107703" sldId="322"/>
        </pc:sldMkLst>
      </pc:sldChg>
      <pc:sldChg chg="new del">
        <pc:chgData name="Gabriela Borges" userId="105e7d24fe8a4a46" providerId="LiveId" clId="{C7776DA7-778E-41A4-A34E-4079BB030B28}" dt="2026-03-15T20:53:26.913" v="713" actId="680"/>
        <pc:sldMkLst>
          <pc:docMk/>
          <pc:sldMk cId="1744112614" sldId="323"/>
        </pc:sldMkLst>
      </pc:sldChg>
      <pc:sldChg chg="modSp add mod">
        <pc:chgData name="Gabriela Borges" userId="105e7d24fe8a4a46" providerId="LiveId" clId="{C7776DA7-778E-41A4-A34E-4079BB030B28}" dt="2026-03-15T20:56:18.203" v="867" actId="20577"/>
        <pc:sldMkLst>
          <pc:docMk/>
          <pc:sldMk cId="2004683218" sldId="323"/>
        </pc:sldMkLst>
      </pc:sldChg>
      <pc:sldChg chg="modSp add mod">
        <pc:chgData name="Gabriela Borges" userId="105e7d24fe8a4a46" providerId="LiveId" clId="{C7776DA7-778E-41A4-A34E-4079BB030B28}" dt="2026-03-15T20:56:23.276" v="868" actId="20577"/>
        <pc:sldMkLst>
          <pc:docMk/>
          <pc:sldMk cId="3825120652" sldId="324"/>
        </pc:sldMkLst>
      </pc:sldChg>
      <pc:sldChg chg="modSp add mod">
        <pc:chgData name="Gabriela Borges" userId="105e7d24fe8a4a46" providerId="LiveId" clId="{C7776DA7-778E-41A4-A34E-4079BB030B28}" dt="2026-03-15T21:00:26.862" v="976" actId="20577"/>
        <pc:sldMkLst>
          <pc:docMk/>
          <pc:sldMk cId="3163059533" sldId="325"/>
        </pc:sldMkLst>
      </pc:sldChg>
      <pc:sldChg chg="modSp add mod">
        <pc:chgData name="Gabriela Borges" userId="105e7d24fe8a4a46" providerId="LiveId" clId="{C7776DA7-778E-41A4-A34E-4079BB030B28}" dt="2026-03-15T21:00:32.465" v="978" actId="20577"/>
        <pc:sldMkLst>
          <pc:docMk/>
          <pc:sldMk cId="3552720005" sldId="326"/>
        </pc:sldMkLst>
      </pc:sldChg>
      <pc:sldChg chg="modSp add mod">
        <pc:chgData name="Gabriela Borges" userId="105e7d24fe8a4a46" providerId="LiveId" clId="{C7776DA7-778E-41A4-A34E-4079BB030B28}" dt="2026-03-15T20:59:57.055" v="972" actId="20577"/>
        <pc:sldMkLst>
          <pc:docMk/>
          <pc:sldMk cId="4220125850" sldId="327"/>
        </pc:sldMkLst>
      </pc:sldChg>
      <pc:sldChg chg="modSp add del mod">
        <pc:chgData name="Gabriela Borges" userId="105e7d24fe8a4a46" providerId="LiveId" clId="{C7776DA7-778E-41A4-A34E-4079BB030B28}" dt="2026-03-15T22:55:10.612" v="4294" actId="2696"/>
        <pc:sldMkLst>
          <pc:docMk/>
          <pc:sldMk cId="2590354871" sldId="328"/>
        </pc:sldMkLst>
      </pc:sldChg>
      <pc:sldChg chg="modSp add mod">
        <pc:chgData name="Gabriela Borges" userId="105e7d24fe8a4a46" providerId="LiveId" clId="{C7776DA7-778E-41A4-A34E-4079BB030B28}" dt="2026-03-15T22:54:20.881" v="4293" actId="20577"/>
        <pc:sldMkLst>
          <pc:docMk/>
          <pc:sldMk cId="3856874456" sldId="329"/>
        </pc:sldMkLst>
      </pc:sldChg>
      <pc:sldChg chg="modSp add mod">
        <pc:chgData name="Gabriela Borges" userId="105e7d24fe8a4a46" providerId="LiveId" clId="{C7776DA7-778E-41A4-A34E-4079BB030B28}" dt="2026-03-15T21:07:51.159" v="1499" actId="20577"/>
        <pc:sldMkLst>
          <pc:docMk/>
          <pc:sldMk cId="2636246106" sldId="330"/>
        </pc:sldMkLst>
      </pc:sldChg>
      <pc:sldChg chg="modSp add mod">
        <pc:chgData name="Gabriela Borges" userId="105e7d24fe8a4a46" providerId="LiveId" clId="{C7776DA7-778E-41A4-A34E-4079BB030B28}" dt="2026-03-15T21:16:43.312" v="1630" actId="113"/>
        <pc:sldMkLst>
          <pc:docMk/>
          <pc:sldMk cId="874141806" sldId="331"/>
        </pc:sldMkLst>
      </pc:sldChg>
      <pc:sldChg chg="modSp add mod">
        <pc:chgData name="Gabriela Borges" userId="105e7d24fe8a4a46" providerId="LiveId" clId="{C7776DA7-778E-41A4-A34E-4079BB030B28}" dt="2026-03-15T21:43:43.150" v="2427" actId="6549"/>
        <pc:sldMkLst>
          <pc:docMk/>
          <pc:sldMk cId="667720341" sldId="332"/>
        </pc:sldMkLst>
      </pc:sldChg>
      <pc:sldChg chg="modSp add mod">
        <pc:chgData name="Gabriela Borges" userId="105e7d24fe8a4a46" providerId="LiveId" clId="{C7776DA7-778E-41A4-A34E-4079BB030B28}" dt="2026-03-15T21:40:21.199" v="2425" actId="313"/>
        <pc:sldMkLst>
          <pc:docMk/>
          <pc:sldMk cId="3579481044" sldId="333"/>
        </pc:sldMkLst>
      </pc:sldChg>
      <pc:sldChg chg="modSp add mod">
        <pc:chgData name="Gabriela Borges" userId="105e7d24fe8a4a46" providerId="LiveId" clId="{C7776DA7-778E-41A4-A34E-4079BB030B28}" dt="2026-03-15T21:46:50.806" v="2470" actId="12"/>
        <pc:sldMkLst>
          <pc:docMk/>
          <pc:sldMk cId="1054415316" sldId="334"/>
        </pc:sldMkLst>
      </pc:sldChg>
      <pc:sldChg chg="modSp add mod">
        <pc:chgData name="Gabriela Borges" userId="105e7d24fe8a4a46" providerId="LiveId" clId="{C7776DA7-778E-41A4-A34E-4079BB030B28}" dt="2026-03-15T21:58:58.375" v="3273" actId="20577"/>
        <pc:sldMkLst>
          <pc:docMk/>
          <pc:sldMk cId="3630168512" sldId="335"/>
        </pc:sldMkLst>
      </pc:sldChg>
      <pc:sldChg chg="modSp add mod">
        <pc:chgData name="Gabriela Borges" userId="105e7d24fe8a4a46" providerId="LiveId" clId="{C7776DA7-778E-41A4-A34E-4079BB030B28}" dt="2026-03-15T22:04:32.363" v="3383" actId="115"/>
        <pc:sldMkLst>
          <pc:docMk/>
          <pc:sldMk cId="273821038" sldId="336"/>
        </pc:sldMkLst>
      </pc:sldChg>
      <pc:sldChg chg="modSp add mod">
        <pc:chgData name="Gabriela Borges" userId="105e7d24fe8a4a46" providerId="LiveId" clId="{C7776DA7-778E-41A4-A34E-4079BB030B28}" dt="2026-03-15T22:13:46.143" v="3703" actId="255"/>
        <pc:sldMkLst>
          <pc:docMk/>
          <pc:sldMk cId="685341082" sldId="337"/>
        </pc:sldMkLst>
      </pc:sldChg>
      <pc:sldChg chg="modSp add mod">
        <pc:chgData name="Gabriela Borges" userId="105e7d24fe8a4a46" providerId="LiveId" clId="{C7776DA7-778E-41A4-A34E-4079BB030B28}" dt="2026-03-15T22:11:03.421" v="3656" actId="20577"/>
        <pc:sldMkLst>
          <pc:docMk/>
          <pc:sldMk cId="124417253" sldId="338"/>
        </pc:sldMkLst>
      </pc:sldChg>
      <pc:sldChg chg="modSp add mod">
        <pc:chgData name="Gabriela Borges" userId="105e7d24fe8a4a46" providerId="LiveId" clId="{C7776DA7-778E-41A4-A34E-4079BB030B28}" dt="2026-03-15T22:14:01.184" v="3706" actId="6549"/>
        <pc:sldMkLst>
          <pc:docMk/>
          <pc:sldMk cId="2878519166" sldId="339"/>
        </pc:sldMkLst>
      </pc:sldChg>
      <pc:sldChg chg="modSp add mod">
        <pc:chgData name="Gabriela Borges" userId="105e7d24fe8a4a46" providerId="LiveId" clId="{C7776DA7-778E-41A4-A34E-4079BB030B28}" dt="2026-03-15T22:22:14.562" v="4045" actId="20577"/>
        <pc:sldMkLst>
          <pc:docMk/>
          <pc:sldMk cId="255163423" sldId="340"/>
        </pc:sldMkLst>
      </pc:sldChg>
      <pc:sldChg chg="modSp add mod">
        <pc:chgData name="Gabriela Borges" userId="105e7d24fe8a4a46" providerId="LiveId" clId="{C7776DA7-778E-41A4-A34E-4079BB030B28}" dt="2026-03-15T22:24:32.660" v="4146" actId="20577"/>
        <pc:sldMkLst>
          <pc:docMk/>
          <pc:sldMk cId="3025074894" sldId="341"/>
        </pc:sldMkLst>
      </pc:sldChg>
      <pc:sldChg chg="modSp add mod">
        <pc:chgData name="Gabriela Borges" userId="105e7d24fe8a4a46" providerId="LiveId" clId="{C7776DA7-778E-41A4-A34E-4079BB030B28}" dt="2026-03-15T22:26:24.301" v="4179" actId="207"/>
        <pc:sldMkLst>
          <pc:docMk/>
          <pc:sldMk cId="3916256953" sldId="342"/>
        </pc:sldMkLst>
      </pc:sldChg>
      <pc:sldChg chg="modSp add mod">
        <pc:chgData name="Gabriela Borges" userId="105e7d24fe8a4a46" providerId="LiveId" clId="{C7776DA7-778E-41A4-A34E-4079BB030B28}" dt="2026-03-15T22:27:34.293" v="4192" actId="114"/>
        <pc:sldMkLst>
          <pc:docMk/>
          <pc:sldMk cId="410330889" sldId="343"/>
        </pc:sldMkLst>
      </pc:sldChg>
      <pc:sldChg chg="modSp add mod">
        <pc:chgData name="Gabriela Borges" userId="105e7d24fe8a4a46" providerId="LiveId" clId="{C7776DA7-778E-41A4-A34E-4079BB030B28}" dt="2026-03-15T22:28:48.862" v="4206" actId="115"/>
        <pc:sldMkLst>
          <pc:docMk/>
          <pc:sldMk cId="3931579361" sldId="344"/>
        </pc:sldMkLst>
      </pc:sldChg>
      <pc:sldChg chg="modSp add mod">
        <pc:chgData name="Gabriela Borges" userId="105e7d24fe8a4a46" providerId="LiveId" clId="{C7776DA7-778E-41A4-A34E-4079BB030B28}" dt="2026-03-15T22:30:46.517" v="4235" actId="207"/>
        <pc:sldMkLst>
          <pc:docMk/>
          <pc:sldMk cId="531380414" sldId="345"/>
        </pc:sldMkLst>
      </pc:sldChg>
      <pc:sldChg chg="modSp add mod">
        <pc:chgData name="Gabriela Borges" userId="105e7d24fe8a4a46" providerId="LiveId" clId="{C7776DA7-778E-41A4-A34E-4079BB030B28}" dt="2026-03-15T22:31:36.160" v="4245" actId="6549"/>
        <pc:sldMkLst>
          <pc:docMk/>
          <pc:sldMk cId="2251853032" sldId="346"/>
        </pc:sldMkLst>
      </pc:sldChg>
      <pc:sldChg chg="modSp add mod">
        <pc:chgData name="Gabriela Borges" userId="105e7d24fe8a4a46" providerId="LiveId" clId="{C7776DA7-778E-41A4-A34E-4079BB030B28}" dt="2026-03-15T23:09:14.573" v="4444" actId="20577"/>
        <pc:sldMkLst>
          <pc:docMk/>
          <pc:sldMk cId="392251803" sldId="347"/>
        </pc:sldMkLst>
      </pc:sldChg>
      <pc:sldChg chg="modSp add mod">
        <pc:chgData name="Gabriela Borges" userId="105e7d24fe8a4a46" providerId="LiveId" clId="{C7776DA7-778E-41A4-A34E-4079BB030B28}" dt="2026-03-15T23:09:22.462" v="4445" actId="207"/>
        <pc:sldMkLst>
          <pc:docMk/>
          <pc:sldMk cId="2327456443" sldId="348"/>
        </pc:sldMkLst>
      </pc:sldChg>
      <pc:sldChg chg="modSp add mod">
        <pc:chgData name="Gabriela Borges" userId="105e7d24fe8a4a46" providerId="LiveId" clId="{C7776DA7-778E-41A4-A34E-4079BB030B28}" dt="2026-03-16T11:48:18.151" v="4506" actId="14100"/>
        <pc:sldMkLst>
          <pc:docMk/>
          <pc:sldMk cId="1146823714" sldId="349"/>
        </pc:sldMkLst>
      </pc:sldChg>
      <pc:sldChg chg="add del">
        <pc:chgData name="Gabriela Borges" userId="105e7d24fe8a4a46" providerId="LiveId" clId="{C7776DA7-778E-41A4-A34E-4079BB030B28}" dt="2026-03-16T11:46:48.611" v="4447" actId="2696"/>
        <pc:sldMkLst>
          <pc:docMk/>
          <pc:sldMk cId="3529666286" sldId="349"/>
        </pc:sldMkLst>
      </pc:sldChg>
      <pc:sldChg chg="modSp add mod">
        <pc:chgData name="Gabriela Borges" userId="105e7d24fe8a4a46" providerId="LiveId" clId="{C7776DA7-778E-41A4-A34E-4079BB030B28}" dt="2026-03-16T11:50:36.752" v="4584" actId="21"/>
        <pc:sldMkLst>
          <pc:docMk/>
          <pc:sldMk cId="1903891934" sldId="350"/>
        </pc:sldMkLst>
      </pc:sldChg>
      <pc:sldChg chg="modSp add mod">
        <pc:chgData name="Gabriela Borges" userId="105e7d24fe8a4a46" providerId="LiveId" clId="{C7776DA7-778E-41A4-A34E-4079BB030B28}" dt="2026-03-16T11:52:30.657" v="4642" actId="20577"/>
        <pc:sldMkLst>
          <pc:docMk/>
          <pc:sldMk cId="2470122280" sldId="35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72BC3DA-E470-C71D-7B16-790B0C73748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79F8B38-D6DA-D041-D9EE-321D7955B1A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313B98A-694F-7CFA-A133-CF50E012456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0374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EEABEBC-964A-E69A-EB08-66F411CBF1C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7A33A06-EEB5-39BC-4F62-7B48511D266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BF62386-2A1A-B3B3-ECB3-6BC45AD9472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97814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51CA023-55E8-766A-08C0-4C7CA084203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63BFE7E-38EF-6688-25B6-1662C5FD485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3189187-7E26-6DA9-7A51-4C6181E09EE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046426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A677772-2C52-3B1C-D400-EAF00FECB19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B80F979-E48B-456B-6D48-517C1AE46A0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CC834E3-F27E-C5C2-E703-0708EAA536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8984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69BB52A-1FD3-84E8-67FC-62C35B8EEFF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CD35DC5-5AB1-6FD7-C971-ACA377978E9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4A4E90E-43AF-031D-ED1C-F2A87311930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30521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851A809-8091-5B03-C6A1-8C7AD6A33A7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7297D16-39B9-1B3B-CC32-DD6D6D96A2D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0DDF522-A678-038E-D39F-C2B0049CD5E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7857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6030D3A-A946-BB3B-E389-E92E6B09243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67AC325-C2E9-AA2A-0517-7CE1CD6C38D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45FFC85-2D23-7739-060F-DE64E39B140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714809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9890A85-CD33-233E-6E30-BB7E264C3D9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1F7552F-014A-9CFE-4648-CD6B6973966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B506E68-ED31-99EE-14A4-363912D9449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589931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E6FF355-F6B4-286F-3F70-B19448B110C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805624D-67AD-E6D2-9742-F8F35A0BC28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F69424A-616F-549B-01E3-A5C65544555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888169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93DF6BE-C27C-275A-4629-97AC8BE3E3A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C4AA338-6974-5509-A5D9-B9A282CDA11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46B8546-7A67-C814-BAA8-8AA50DBE795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934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FAEAF70-9644-C675-35B1-6CD35ED2FD1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951ED53-1107-D627-7014-B14F30EAED6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5545132-8A8F-AC0D-F7CD-8664313F2F8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51716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BEE8A53-5761-2058-A3F0-FEB0F94409C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C49CF89-2C4A-ACFD-95EF-04CC76D95BE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721BF36-D0FD-C828-8851-421404384A1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95934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5D5C703-6670-D7DF-D543-5642ACFA1EE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28B3F7B-8F0B-4576-8887-1CF57B1CBE6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2473A56-6DDC-7B2E-9797-6C4155CE962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827244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7DD4345-B886-DFF4-D7FE-B51FA3DF3C8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D24F398-D3D8-E87D-F6BD-28CF4FA1562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E648281-6151-6E06-0569-4E627DB79CA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199340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6838619-F454-3210-D113-110D9419A89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F096D2E-D576-5892-2BF7-E61CB6492EB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2E750E3-1CF3-0679-6CAD-EA0F0D9BFA2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17913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BE3B3AB-A7F0-7DF9-79C1-9AB8E08AD13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ACB0045-8FBC-B545-9807-F977DFB3DC0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95964A4-DEA8-044A-C262-F71BFE20587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69635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FF944AD-3364-B6EC-DEC1-71FC9148165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B293EC9-072D-0CD6-5B63-650AB126126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3670140-825C-833E-AE0D-8A144ED00C7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770727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66CE2B0-9636-7E1E-C38D-3F31C3DDA58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EC99B05-9DE2-64FE-C3F1-C81CAD24627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837F237-33FD-301C-1FF1-0863D9FB7C9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0954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A6C122F-7D5B-BE4C-78C6-B21A094A804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FD8252A-95A0-80E2-82BC-F9E2E7DBEB4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3265F86-AE3A-BFF4-CC24-84647317C74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46331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2C87BD5-5175-FB38-B1B2-94A25CFCC3F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84CDAA1-6832-5E24-F427-376684C2807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959FDD5-4CAC-CF83-7E1E-3C3E6661D05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1987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5004E2A-9FB6-623E-F45D-ACAD5D890D6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CD35A44-A168-E02D-4FED-926AB1F6772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D0FBCF9-121E-19C3-48E8-5C990DB3539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169701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313F4DF-4F3D-7494-9CC0-CBDC903785B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75380AC-DF8A-9D53-87C5-B2892FDC577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4454B33-10EC-3F89-8BFC-8A3AAE57768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8124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1B41886-CB69-5A5A-9A4D-0408DF5A9F2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3552F90-B13A-7484-96FB-7C3036ACA09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6B16ACE-922C-1BD1-653A-CB48B7CCA61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91210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F7D141C-086C-030C-4EC7-89631680758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9A642C6-D1D7-9A44-0720-FB0E333CC5B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15CEC39-AF86-47A7-94BE-0A5DAA07B24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960081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C750604-4092-6B8B-BFC5-4360DDD70BF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3EB2D9B-E672-A5F0-2752-F81BB200F00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B591FF6-F15C-A2D2-A1F4-9E6E16ABDE4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5270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B5D8A08-6677-8BEC-7600-AF12BBDCC9E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E51CADA-167C-115F-9FCF-80CF76526E4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FCDE489-D5E1-EBBD-A0C4-83D5ED20E74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759518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4B57C99-B1A4-5CA0-C04A-0B517421030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03D3A9B-88E5-1F4D-CEF1-84BC44F5AAD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0868774-A608-BC6E-90AE-0E91BA0870B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78700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E280E56-135F-19AD-FEC7-E3CAE552B93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D7FCD89-2BD3-7094-7A97-6F50E677A8D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DF118AC-0134-C937-728C-81EF15664A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12297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7B20D43-70DE-B300-3719-15E0BC7584A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4ABE35D-7BDC-8C38-6C70-8C2DA83A08E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14F73A5-629B-632B-B845-935FE59F62F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152783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2FB3DD0-0C3E-F35A-A956-424D3520CD7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2B4B19A-8EFC-B224-D6DD-D741B5880D9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91CB895-4848-1074-D88D-7AF19A4B16F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341268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0718843-2F6D-9FD5-D25E-6265F2AF960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8D1FBC3-7161-FAFB-AD85-9163E4624B8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9F32B00-8252-4E9E-181F-0D691F65077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52927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5522CA4-B573-A7CF-D40B-C04C30F4180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CB5B82A-148D-7B3D-A7A4-6FBDCEEFF21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6B79C04-D254-343F-1052-0C4A2A4E421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914824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E45F752-9F63-5404-8089-389BF006D2C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B66580C-4E84-6451-93E7-24108D4C461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37E3F98-0D26-E1A0-D285-4CFC8E4B0F5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384934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2321FA4-37C4-03F8-9CED-0A2956727E5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FC7545C-44F0-2D26-11E2-9FE920FFD04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3E3243A-D09A-9FAF-0BA8-346485A3DE8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5419503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E7941A1-68B6-5A3B-A757-C092E75FFE0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D964F47-E386-262B-0251-072E2088258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B00640D-F3DC-F424-6806-61868BFC3AB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84247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3814189-7829-0E14-DE29-2454A63A821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A33C45E-D50E-0CE7-614A-E89BFF974F7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E821AC1-FDD0-C45B-3485-ED2A9077D37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933710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B5E28EA-5CAA-515A-EA9F-F31AFB89797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AE27D4F-5494-358A-B20B-E43C6C5767E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89D1E11-2530-876C-2DFF-37989F09A61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753536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C8ACEA2-EBD6-E8C3-7F4D-0458E50CF89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D6D7ECA-35E8-EFDB-2D40-B0BDB7BC081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1B4BC9B-8A55-236F-3863-DFD5785CD86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085255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BE64A0E-F825-B135-B2F1-EA773A0C935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2E91F64-8C77-AC5E-1E65-0703A18A0AB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E11D489-CD9E-D224-7D9E-1E715F4315D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2933308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16C37E8-B28F-D5FE-E703-6EFCC1AE3B3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DD08E21-1FA8-CEB3-03AF-A1721CDC1DA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85402FA-63B3-D248-F5AD-2B472E3428A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7425218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757899E-2DD5-E75F-9560-B8EAD4D3F00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32270BA-23A6-CA6A-E042-F57798F31D2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0D6A1CC-C38B-F967-91F3-F56B59E679F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2489512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7349F83-D1E1-CBF0-ADC9-BB23A030BA4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98442B9-2CED-B346-2202-7442F9C5E5A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32D10C6-0B74-6E51-30F6-CE50B23E68C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7352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0621A8E-4079-91E2-A72B-978509AE81D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F08B573-D9C6-9262-93FB-833548215D0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1045004-5560-4E6A-D178-13BA524360D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334635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14F6429-9CDA-8EB8-D3CC-A2109C841D0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5CE799D-61C8-9D20-61D2-87B5AD16F1E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4E6910D-C28E-3DFF-25EE-2B5F7D82561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6636785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4A75092-C480-8F8E-9504-EE3F272B6DF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D721FFC-753B-1FC7-85EB-5F88AB29CD4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844877A-82D9-31F2-010D-00AF2FFCF70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485256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D99A6DC-1B9F-800E-2724-750C89C1712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D833805-3A91-F740-30B7-56D3E939E6F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E571B22-5CF3-E673-971B-EDAFBAC5121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5909870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C39D6B6-287A-67D2-C018-7A6528B14C4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62ECAA7-1AC3-CFE5-0597-285CFA18A43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124B9CA-F01F-6857-4678-F50A129D733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22831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A74AAEF-0D1D-AE18-5BDD-27B32764740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806FCF1-9111-D38A-FFFA-AE1AF3B54F7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B8DCD73-7A56-6DF8-6C0B-B0CA02D1E0F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12488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FF956A1-8FBA-EB7F-34FC-0070C720764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6000E7C-051E-14E1-F7AF-5FBA5278123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D6FFB9C-CD31-86BD-0E02-8BAB36A615C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3308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E36F9A8-FD37-9F1D-9A6C-7EE52194017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196FF3B-F51B-4F80-D36C-8C9C468BFFF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B21F02D-B92D-EFC2-30EA-47E29909B99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9555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81CEF6C-9B96-E7A3-95A9-A7CBA327069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8CC2228-450C-EAE3-BC2B-0377A2F024F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365D385-CBB6-2AE1-2265-11047D42D18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2133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www.planalto.gov.br/ccivil_03/Decreto-Lei/Del4657.ht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124i"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12vii"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hyperlink" Target="https://pncp.gov.br/app/editais/07954480000179/2026/1536?utm_source=lic-abertas&amp;utm_medium=referral&amp;utm_campaign=licita&#231;&#227;o"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7"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hyperlink" Target="https://www.planalto.gov.br/ccivil_03/_Ato2011-2014/2011/Lei/L12527.htm"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hyperlink" Target="https://ronnycharles.com.br/controle-governanca-e-institucionalidade-as-tres-linhas-de-defesa-da-integridade-nas-contratacoes-publicas-como-pilar-da-nova-arquitetura-juridica-da-lei-no-14-133-2021/"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 Id="rId5" Type="http://schemas.openxmlformats.org/officeDocument/2006/relationships/hyperlink" Target="https://www.planalto.gov.br/ccivil_03/Decreto-Lei/Del2848.htm#art337h" TargetMode="External"/><Relationship Id="rId4" Type="http://schemas.openxmlformats.org/officeDocument/2006/relationships/hyperlink" Target="https://www.planalto.gov.br/ccivil_03/Decreto-Lei/Del2848.htm#art337e"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hyperlink" Target="https://www.planalto.gov.br/ccivil_03/Decreto-Lei/Del2848.htm#art337m" TargetMode="External"/><Relationship Id="rId4" Type="http://schemas.openxmlformats.org/officeDocument/2006/relationships/hyperlink" Target="https://www.planalto.gov.br/ccivil_03/Decreto-Lei/Del2848.htm#art337k"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53%C2%A71" TargetMode="Externa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hyperlink" Target="https://pesquisa.apps.tcu.gov.br/documento/acordao-completo/*/NUMACORDAO%3A1844%20ANOACORDAO%3A2019%20COLEGIADO%3A%22Plen%C3%A1rio%22/DTRELEVANCIA%20desc%2C%20NUMACORDAOINT%20desc/0" TargetMode="External"/><Relationship Id="rId4" Type="http://schemas.openxmlformats.org/officeDocument/2006/relationships/hyperlink" Target="https://pesquisa.apps.tcu.gov.br/documento/acordao-completo/*/NUMACORDAO%3A8985%20ANOACORDAO%3A2020%20COLEGIADO%3A%22Primeira%20C%C3%A2mara%22/DTRELEVANCIA%20desc%2C%20NUMACORDAOINT%20desc/0"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hyperlink" Target="https://pesquisa.apps.tcu.gov.br/documento/jurisprudencia-selecionada/parecer%2520jur%25C3%25ADdico/%2520/DTRELEVANCIA%2520desc%252C%2520COLEGIADO%2520asc%252C%2520ANOACORDAO%2520desc%252C%2520NUMACORDAO%2520desc/1/sinonimos%253Dtrue" TargetMode="External"/><Relationship Id="rId4" Type="http://schemas.openxmlformats.org/officeDocument/2006/relationships/hyperlink" Target="https://pesquisa.apps.tcu.gov.br/documento/jurisprudencia-selecionada/fiscal/%2520/DTRELEVANCIA%2520desc%252C%2520COLEGIADO%2520asc%252C%2520ANOACORDAO%2520desc%252C%2520NUMACORDAO%2520desc/4/sinonimos%253Dtrue" TargetMode="Externa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1.xml"/><Relationship Id="rId5" Type="http://schemas.openxmlformats.org/officeDocument/2006/relationships/hyperlink" Target="https://pesquisa.apps.tcu.gov.br/documento/acordao-completo/*/NUMACORDAO%3A2503%20ANOACORDAO%3A2024%20COLEGIADO%3A%22Segunda%20C%C3%A2mara%22/DTRELEVANCIA%20desc%2C%20NUMACORDAOINT%20desc/0" TargetMode="External"/><Relationship Id="rId4" Type="http://schemas.openxmlformats.org/officeDocument/2006/relationships/hyperlink" Target="https://www.planalto.gov.br/ccivil_03/decreto-lei/del4657compilado.ht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0" cy="5143500"/>
          </a:xfrm>
          <a:prstGeom prst="rect">
            <a:avLst/>
          </a:prstGeom>
          <a:noFill/>
          <a:ln>
            <a:noFill/>
          </a:ln>
        </p:spPr>
      </p:pic>
      <p:sp>
        <p:nvSpPr>
          <p:cNvPr id="55" name="Google Shape;55;p13"/>
          <p:cNvSpPr txBox="1"/>
          <p:nvPr/>
        </p:nvSpPr>
        <p:spPr>
          <a:xfrm>
            <a:off x="837850" y="1483875"/>
            <a:ext cx="7336500" cy="198512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3900" b="1" dirty="0">
                <a:solidFill>
                  <a:srgbClr val="FF6C00"/>
                </a:solidFill>
                <a:latin typeface="Montserrat"/>
                <a:ea typeface="Montserrat"/>
                <a:cs typeface="Montserrat"/>
                <a:sym typeface="Montserrat"/>
              </a:rPr>
              <a:t>Gestão de riscos e proteção jurídica</a:t>
            </a:r>
          </a:p>
          <a:p>
            <a:pPr marL="0" lvl="0" indent="0" algn="l" rtl="0">
              <a:spcBef>
                <a:spcPts val="0"/>
              </a:spcBef>
              <a:spcAft>
                <a:spcPts val="0"/>
              </a:spcAft>
              <a:buNone/>
            </a:pPr>
            <a:endParaRPr sz="3900" b="1" dirty="0">
              <a:solidFill>
                <a:srgbClr val="FF6C00"/>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D44289C-5348-27F3-81C5-6C67B10B6CE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EEFEFB1-0BEC-8AD6-4F41-70C74259D712}"/>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D35CF065-1546-6FAA-F0A8-75B453DA673B}"/>
              </a:ext>
            </a:extLst>
          </p:cNvPr>
          <p:cNvSpPr txBox="1"/>
          <p:nvPr/>
        </p:nvSpPr>
        <p:spPr>
          <a:xfrm>
            <a:off x="395111" y="0"/>
            <a:ext cx="8421512" cy="443195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Gestão por competência</a:t>
            </a:r>
            <a:endParaRPr lang="pt-BR" dirty="0">
              <a:solidFill>
                <a:srgbClr val="002060"/>
              </a:solidFill>
            </a:endParaRPr>
          </a:p>
          <a:p>
            <a:pPr algn="just"/>
            <a:endParaRPr lang="pt-BR" b="1" dirty="0">
              <a:solidFill>
                <a:srgbClr val="002060"/>
              </a:solidFill>
            </a:endParaRPr>
          </a:p>
          <a:p>
            <a:pPr lvl="0" algn="just">
              <a:lnSpc>
                <a:spcPct val="120000"/>
              </a:lnSpc>
            </a:pPr>
            <a:r>
              <a:rPr lang="pt-BR" b="1" dirty="0">
                <a:solidFill>
                  <a:srgbClr val="002060"/>
                </a:solidFill>
              </a:rPr>
              <a:t>Trilhas de aprendizagem: </a:t>
            </a:r>
            <a:r>
              <a:rPr lang="pt-BR" b="1" dirty="0"/>
              <a:t>“</a:t>
            </a:r>
            <a:r>
              <a:rPr lang="pt-BR" dirty="0"/>
              <a:t>Elas, segundo define a Enap, “são caminhos alternativos e flexíveis para promover o desenvolvimento pessoal e profissional, onde são disponibilizados cursos, eventos, oficinas, artigos, vídeos, podcasts e outros formatos de materiais”.”</a:t>
            </a:r>
          </a:p>
          <a:p>
            <a:pPr lvl="0" algn="just">
              <a:lnSpc>
                <a:spcPct val="120000"/>
              </a:lnSpc>
            </a:pPr>
            <a:endParaRPr lang="pt-BR" dirty="0">
              <a:solidFill>
                <a:srgbClr val="002060"/>
              </a:solidFill>
            </a:endParaRPr>
          </a:p>
          <a:p>
            <a:pPr lvl="0" algn="just">
              <a:lnSpc>
                <a:spcPct val="120000"/>
              </a:lnSpc>
            </a:pPr>
            <a:r>
              <a:rPr lang="pt-BR" b="1" dirty="0">
                <a:solidFill>
                  <a:srgbClr val="002060"/>
                </a:solidFill>
              </a:rPr>
              <a:t>Certificação profissional: </a:t>
            </a:r>
            <a:r>
              <a:rPr lang="pt-BR" b="1" dirty="0"/>
              <a:t>“</a:t>
            </a:r>
            <a:r>
              <a:rPr lang="pt-BR" dirty="0"/>
              <a:t>Outra importante ferramenta da gestão por competências, indicada de forma expressa no inciso II do art. 7º da Lei nº 14.133, de 2021, é a certificação profissional emitida por escola de governo. (...) Em 2024, a Escola Nacional de Administração Pública (Enap) lançou a primeira edição da Certificação Profissional Básica em Licitações e Contratos Administrativos, com inscrições gratuitas e prova on-line52. Essa iniciativa inédita buscou qualificar agentes públicos para desempenharem funções essenciais em processos de contratações e gestão de contratos. </a:t>
            </a: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4005602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477190B-E48F-FC8C-1FAA-B246F675AC1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925F117-8019-0CAD-BC93-B356F63B9EC3}"/>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4CEA022A-70D7-878C-9A7F-2F70A27861C5}"/>
              </a:ext>
            </a:extLst>
          </p:cNvPr>
          <p:cNvSpPr txBox="1"/>
          <p:nvPr/>
        </p:nvSpPr>
        <p:spPr>
          <a:xfrm>
            <a:off x="372533" y="0"/>
            <a:ext cx="8556977" cy="456532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Segregação de funções</a:t>
            </a:r>
            <a:endParaRPr lang="pt-BR" dirty="0">
              <a:solidFill>
                <a:srgbClr val="002060"/>
              </a:solidFill>
            </a:endParaRPr>
          </a:p>
          <a:p>
            <a:pPr algn="just"/>
            <a:endParaRPr lang="pt-BR" b="1" dirty="0">
              <a:solidFill>
                <a:srgbClr val="002060"/>
              </a:solidFill>
            </a:endParaRPr>
          </a:p>
          <a:p>
            <a:pPr>
              <a:spcBef>
                <a:spcPts val="1100"/>
              </a:spcBef>
              <a:tabLst>
                <a:tab pos="631825" algn="l"/>
              </a:tabLst>
            </a:pPr>
            <a:r>
              <a:rPr lang="pt-BR" b="1" dirty="0">
                <a:solidFill>
                  <a:srgbClr val="002060"/>
                </a:solidFill>
                <a:highlight>
                  <a:srgbClr val="FFFFFF"/>
                </a:highlight>
              </a:rPr>
              <a:t>	Fundamento legal</a:t>
            </a:r>
          </a:p>
          <a:p>
            <a:pPr>
              <a:spcBef>
                <a:spcPts val="1100"/>
              </a:spcBef>
            </a:pPr>
            <a:endParaRPr lang="pt-BR" b="1" dirty="0">
              <a:solidFill>
                <a:srgbClr val="002060"/>
              </a:solidFill>
              <a:highlight>
                <a:srgbClr val="FFFFFF"/>
              </a:highlight>
            </a:endParaRPr>
          </a:p>
          <a:p>
            <a:pPr marL="722313" algn="just">
              <a:spcBef>
                <a:spcPts val="1100"/>
              </a:spcBef>
            </a:pPr>
            <a:r>
              <a:rPr lang="pt-BR" i="1" dirty="0"/>
              <a:t>Art. 5º Na aplicação desta Lei, serão observados os princípios da legalidade, da impessoalidade, da moralidade, da publicidade, da eficiência, do interesse público, da probidade administrativa, da igualdade, do planejamento, da transparência, da eficácia, </a:t>
            </a:r>
            <a:r>
              <a:rPr lang="pt-BR" b="1" i="1" u="sng" dirty="0"/>
              <a:t>da segregação de funções</a:t>
            </a:r>
            <a:r>
              <a:rPr lang="pt-BR" i="1" dirty="0"/>
              <a:t>, da motivação, da vinculação ao edital, do julgamento objetivo, da segurança jurídica, da razoabilidade, da competitividade, da proporcionalidade, da celeridade, da economicidade e do desenvolvimento nacional sustentável, assim como as disposições do </a:t>
            </a:r>
            <a:r>
              <a:rPr lang="pt-BR" i="1" u="sng" dirty="0">
                <a:hlinkClick r:id="rId4"/>
              </a:rPr>
              <a:t>Decreto-Lei nº 4.657, de 4 de setembro de 1942 (Lei de Introdução às Normas do Direito Brasileiro)</a:t>
            </a:r>
            <a:r>
              <a:rPr lang="pt-BR" i="1" dirty="0"/>
              <a:t>.</a:t>
            </a:r>
            <a:endParaRPr lang="pt-BR" dirty="0"/>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730251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35452B8-84AB-1CD7-3703-C2C87AA5BE1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D805A5B-D424-DE6D-D54A-9E37E0D388D5}"/>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AFDE3852-A40A-CEF1-9BEB-EB99E5534B27}"/>
              </a:ext>
            </a:extLst>
          </p:cNvPr>
          <p:cNvSpPr txBox="1"/>
          <p:nvPr/>
        </p:nvSpPr>
        <p:spPr>
          <a:xfrm>
            <a:off x="372532" y="0"/>
            <a:ext cx="8534401" cy="4843860"/>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Segregação de funções</a:t>
            </a:r>
            <a:endParaRPr lang="pt-BR" dirty="0">
              <a:solidFill>
                <a:srgbClr val="002060"/>
              </a:solidFill>
            </a:endParaRPr>
          </a:p>
          <a:p>
            <a:pPr algn="just"/>
            <a:endParaRPr lang="pt-BR" b="1" dirty="0">
              <a:solidFill>
                <a:srgbClr val="002060"/>
              </a:solidFill>
            </a:endParaRPr>
          </a:p>
          <a:p>
            <a:pPr algn="just">
              <a:lnSpc>
                <a:spcPct val="120000"/>
              </a:lnSpc>
            </a:pPr>
            <a:r>
              <a:rPr lang="pt-BR" sz="1300" b="1" dirty="0">
                <a:solidFill>
                  <a:srgbClr val="002060"/>
                </a:solidFill>
              </a:rPr>
              <a:t>Conceito</a:t>
            </a:r>
            <a:r>
              <a:rPr lang="pt-BR" sz="1300" dirty="0">
                <a:solidFill>
                  <a:srgbClr val="002060"/>
                </a:solidFill>
              </a:rPr>
              <a:t>: E</a:t>
            </a:r>
            <a:r>
              <a:rPr lang="pt-BR" sz="1300" dirty="0"/>
              <a:t>nvolve a divisão de responsabilidades entre diferentes agentes públicos, evitando que um único agente ou unidade acumule todas as funções. O objetivo é reduzir as oportunidades para que qualquer pessoa possa cometer e ocultar erros ou fraudes durante o desempenho normal de suas funções. Quando vários atores participam de um processo de trabalho específico, eles podem detectar e questionar aspectos que considerem anômalos, aumentando a transparência e a eficiência do processo. Isso ajuda a prevenir a ocorrência de irregularidades e a garantir a integridade do sistema.</a:t>
            </a:r>
          </a:p>
          <a:p>
            <a:pPr algn="just">
              <a:lnSpc>
                <a:spcPct val="120000"/>
              </a:lnSpc>
            </a:pPr>
            <a:endParaRPr lang="pt-BR" sz="1300" dirty="0">
              <a:solidFill>
                <a:srgbClr val="002060"/>
              </a:solidFill>
            </a:endParaRPr>
          </a:p>
          <a:p>
            <a:pPr algn="just">
              <a:lnSpc>
                <a:spcPct val="120000"/>
              </a:lnSpc>
            </a:pPr>
            <a:r>
              <a:rPr lang="pt-BR" sz="1300" b="1" dirty="0">
                <a:solidFill>
                  <a:srgbClr val="002060"/>
                </a:solidFill>
              </a:rPr>
              <a:t>Aplicação:</a:t>
            </a:r>
            <a:r>
              <a:rPr lang="pt-BR" sz="1300" dirty="0">
                <a:solidFill>
                  <a:srgbClr val="002060"/>
                </a:solidFill>
              </a:rPr>
              <a:t> </a:t>
            </a:r>
            <a:r>
              <a:rPr lang="pt-BR" sz="1300" dirty="0"/>
              <a:t>No que tange à segregação de funções, além de ser elencada como princípio para a aplicação da Lei 14.133/2021, a sua observância é obrigatória para a designação dos agentes públicos. </a:t>
            </a:r>
            <a:r>
              <a:rPr lang="pt-BR" sz="1300" b="1" u="sng" dirty="0"/>
              <a:t>Cabe ao dirigente máximo </a:t>
            </a:r>
            <a:r>
              <a:rPr lang="pt-BR" sz="1300" dirty="0"/>
              <a:t>vedar a atuação de um mesmo agente em funções cuja acumulação propiciaria o excesso de poder e facilitaria a ocultação de desvios. </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887827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EA74B95-9410-F2DC-B46E-BCBF855378E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F0ADF4F-D6ED-50A6-85AD-3906F82E20FF}"/>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01CB4E9B-D510-BBDD-8D2C-618175619AA1}"/>
              </a:ext>
            </a:extLst>
          </p:cNvPr>
          <p:cNvSpPr txBox="1"/>
          <p:nvPr/>
        </p:nvSpPr>
        <p:spPr>
          <a:xfrm>
            <a:off x="372532" y="0"/>
            <a:ext cx="8534401" cy="3926686"/>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Segregação de funções</a:t>
            </a:r>
            <a:endParaRPr lang="pt-BR" dirty="0">
              <a:solidFill>
                <a:srgbClr val="002060"/>
              </a:solidFill>
            </a:endParaRPr>
          </a:p>
          <a:p>
            <a:pPr algn="just"/>
            <a:endParaRPr lang="pt-BR" b="1" dirty="0">
              <a:solidFill>
                <a:srgbClr val="002060"/>
              </a:solidFill>
            </a:endParaRPr>
          </a:p>
          <a:p>
            <a:pPr algn="just"/>
            <a:r>
              <a:rPr lang="pt-BR" b="1" dirty="0">
                <a:solidFill>
                  <a:srgbClr val="002060"/>
                </a:solidFill>
              </a:rPr>
              <a:t>ENUNCIADO TCU</a:t>
            </a:r>
          </a:p>
          <a:p>
            <a:pPr algn="just"/>
            <a:endParaRPr lang="pt-BR" dirty="0"/>
          </a:p>
          <a:p>
            <a:pPr algn="just">
              <a:lnSpc>
                <a:spcPct val="120000"/>
              </a:lnSpc>
            </a:pPr>
            <a:r>
              <a:rPr lang="pt-BR" i="1" dirty="0"/>
              <a:t>As funções relativas à condução do pregão devem ser exercidas por </a:t>
            </a:r>
            <a:r>
              <a:rPr lang="pt-BR" i="1" u="sng" dirty="0"/>
              <a:t>agentes públicos distintos</a:t>
            </a:r>
            <a:r>
              <a:rPr lang="pt-BR" i="1" dirty="0"/>
              <a:t> dos responsáveis pela elaboração de documentos da fase interna da licitação, como documento de formalização da demanda, estudo técnico preliminar e termo de referência, sob pena de afronta ao princípio da segregação de funções e ao disposto nos </a:t>
            </a:r>
            <a:r>
              <a:rPr lang="pt-BR" i="1" dirty="0" err="1"/>
              <a:t>arts</a:t>
            </a:r>
            <a:r>
              <a:rPr lang="pt-BR" i="1" dirty="0"/>
              <a:t>. 5º e 7º, § 1º, da Lei 14.133/2021. (Acórdão 6389/2025-Segunda Câmara | Relator: Augusto Nardes)</a:t>
            </a:r>
            <a:endParaRPr lang="pt-BR" dirty="0"/>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226915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499EC83-DD8C-B235-CEAE-787E8C1578C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28C2951-3E0E-3290-1895-D77A0C285C7B}"/>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A4CEF9CF-827B-CE61-38AA-D46AED639034}"/>
              </a:ext>
            </a:extLst>
          </p:cNvPr>
          <p:cNvSpPr txBox="1"/>
          <p:nvPr/>
        </p:nvSpPr>
        <p:spPr>
          <a:xfrm>
            <a:off x="79032" y="0"/>
            <a:ext cx="8827901" cy="543479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Matriz de riscos e mapa de riscos</a:t>
            </a:r>
          </a:p>
          <a:p>
            <a:pPr algn="ctr"/>
            <a:endParaRPr lang="pt-BR" b="1" dirty="0">
              <a:solidFill>
                <a:srgbClr val="002060"/>
              </a:solidFill>
            </a:endParaRPr>
          </a:p>
          <a:p>
            <a:r>
              <a:rPr lang="pt-BR" b="1" dirty="0">
                <a:solidFill>
                  <a:srgbClr val="002060"/>
                </a:solidFill>
              </a:rPr>
              <a:t>Fundamento legal – matriz de riscos</a:t>
            </a:r>
            <a:endParaRPr lang="pt-BR" dirty="0">
              <a:solidFill>
                <a:srgbClr val="002060"/>
              </a:solidFill>
            </a:endParaRPr>
          </a:p>
          <a:p>
            <a:pPr marL="722313"/>
            <a:r>
              <a:rPr lang="pt-BR" sz="1300" i="1" dirty="0"/>
              <a:t>Art. 6º</a:t>
            </a:r>
          </a:p>
          <a:p>
            <a:pPr marL="722313"/>
            <a:r>
              <a:rPr lang="pt-BR" sz="1300" i="1" dirty="0"/>
              <a:t>XXVII - </a:t>
            </a:r>
            <a:r>
              <a:rPr lang="pt-BR" sz="1300" b="1" i="1" dirty="0"/>
              <a:t>matriz de riscos: cláusula contratual </a:t>
            </a:r>
            <a:r>
              <a:rPr lang="pt-BR" sz="1300" i="1" dirty="0"/>
              <a:t>definidora de riscos e de responsabilidades entre as partes e caracterizadora do equilíbrio econômico-financeiro inicial do contrato, em termos de ônus financeiro decorrente de eventos supervenientes à contratação, contendo, no mínimo, as seguintes informações:</a:t>
            </a:r>
          </a:p>
          <a:p>
            <a:pPr marL="722313"/>
            <a:r>
              <a:rPr lang="pt-BR" sz="1300" i="1" dirty="0"/>
              <a:t>a) listagem de possíveis eventos supervenientes à assinatura do contrato que possam causar impacto em seu equilíbrio econômico-financeiro e previsão de eventual necessidade de prolação de termo aditivo por ocasião de sua ocorrência;</a:t>
            </a:r>
          </a:p>
          <a:p>
            <a:pPr marL="722313"/>
            <a:r>
              <a:rPr lang="pt-BR" sz="1300" i="1" dirty="0"/>
              <a:t>b) no caso de obrigações de resultado, estabelecimento das frações do objeto com relação às quais haverá liberdade para os contratados inovarem em soluções metodológicas ou tecnológicas, em termos de modificação das soluções previamente delineadas no anteprojeto ou no projeto básico;</a:t>
            </a:r>
          </a:p>
          <a:p>
            <a:pPr marL="722313"/>
            <a:r>
              <a:rPr lang="pt-BR" sz="1300" i="1" dirty="0"/>
              <a:t>c) no caso de obrigações de meio, estabelecimento preciso das frações do objeto com relação às quais não haverá liberdade para os contratados inovarem em soluções metodológicas ou tecnológicas, devendo haver obrigação de aderência entre a execução e a solução predefinida no anteprojeto ou no projeto básico, consideradas as características do regime de execução no caso de obras e serviços de engenharia;</a:t>
            </a:r>
          </a:p>
          <a:p>
            <a:r>
              <a:rPr lang="pt-BR" dirty="0"/>
              <a:t> </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503107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9AF638D-17FF-D383-E7CD-E5A1C9CFBE3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9CF530C-E090-E95B-DAB1-02A812F33E40}"/>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D9192F3F-5E2E-BB43-FE97-2FA64213A477}"/>
              </a:ext>
            </a:extLst>
          </p:cNvPr>
          <p:cNvSpPr txBox="1"/>
          <p:nvPr/>
        </p:nvSpPr>
        <p:spPr>
          <a:xfrm>
            <a:off x="79032" y="0"/>
            <a:ext cx="8827901" cy="543479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Matriz de riscos e mapa de riscos</a:t>
            </a:r>
          </a:p>
          <a:p>
            <a:pPr algn="ctr"/>
            <a:endParaRPr lang="pt-BR" b="1" dirty="0">
              <a:solidFill>
                <a:srgbClr val="002060"/>
              </a:solidFill>
            </a:endParaRPr>
          </a:p>
          <a:p>
            <a:r>
              <a:rPr lang="pt-BR" b="1" dirty="0">
                <a:solidFill>
                  <a:srgbClr val="002060"/>
                </a:solidFill>
              </a:rPr>
              <a:t>Fundamento legal – matriz de riscos</a:t>
            </a:r>
            <a:endParaRPr lang="pt-BR" dirty="0">
              <a:solidFill>
                <a:srgbClr val="002060"/>
              </a:solidFill>
            </a:endParaRPr>
          </a:p>
          <a:p>
            <a:pPr marL="722313"/>
            <a:endParaRPr lang="pt-BR" sz="1300" i="1" dirty="0"/>
          </a:p>
          <a:p>
            <a:pPr marL="722313"/>
            <a:r>
              <a:rPr lang="pt-BR" sz="1300" i="1" dirty="0"/>
              <a:t>Art. 22. O edital poderá contemplar matriz de alocação de riscos entre o contratante e o contratado, hipótese em que o cálculo do valor estimado da contratação poderá considerar taxa de risco compatível com o objeto da licitação e com os riscos atribuídos ao contratado, de acordo com metodologia predefinida pelo ente federativo.</a:t>
            </a:r>
          </a:p>
          <a:p>
            <a:pPr marL="722313"/>
            <a:r>
              <a:rPr lang="pt-BR" sz="1300" i="1" dirty="0"/>
              <a:t>§ 1º A matriz de que trata o </a:t>
            </a:r>
            <a:r>
              <a:rPr lang="pt-BR" sz="1300" b="1" i="1" dirty="0"/>
              <a:t>caput</a:t>
            </a:r>
            <a:r>
              <a:rPr lang="pt-BR" sz="1300" i="1" dirty="0"/>
              <a:t> deste artigo deverá promover a alocação eficiente dos riscos de cada contrato e estabelecer a responsabilidade que caiba a cada parte contratante, bem como os mecanismos que afastem a ocorrência do sinistro e mitiguem os seus efeitos, caso este ocorra durante a execução contratual.</a:t>
            </a:r>
          </a:p>
          <a:p>
            <a:pPr marL="722313"/>
            <a:r>
              <a:rPr lang="pt-BR" sz="1300" i="1" dirty="0"/>
              <a:t>§ 2º O contrato deverá refletir a alocação realizada pela matriz de riscos, especialmente quanto:</a:t>
            </a:r>
          </a:p>
          <a:p>
            <a:pPr marL="722313"/>
            <a:r>
              <a:rPr lang="pt-BR" sz="1300" i="1" dirty="0"/>
              <a:t>I - às hipóteses de alteração para o restabelecimento da equação econômico-financeira do contrato nos casos em que o sinistro seja considerado na matriz de riscos como causa de desequilíbrio não suportada pela parte que pretenda o restabelecimento;</a:t>
            </a:r>
          </a:p>
          <a:p>
            <a:pPr marL="722313"/>
            <a:endParaRPr lang="pt-BR" sz="1300" i="1" dirty="0"/>
          </a:p>
          <a:p>
            <a:r>
              <a:rPr lang="pt-BR" dirty="0"/>
              <a:t> </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004683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F343492-8862-9C75-9DD4-897F1DB60CA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EB3B23B-6428-D764-76A3-18FAF592C8F9}"/>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7D1265EC-B204-400C-C64D-836E5FDDD6E3}"/>
              </a:ext>
            </a:extLst>
          </p:cNvPr>
          <p:cNvSpPr txBox="1"/>
          <p:nvPr/>
        </p:nvSpPr>
        <p:spPr>
          <a:xfrm>
            <a:off x="79032" y="0"/>
            <a:ext cx="8827901" cy="503468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Matriz de riscos e mapa de riscos</a:t>
            </a:r>
          </a:p>
          <a:p>
            <a:pPr algn="ctr"/>
            <a:endParaRPr lang="pt-BR" b="1" dirty="0">
              <a:solidFill>
                <a:srgbClr val="002060"/>
              </a:solidFill>
            </a:endParaRPr>
          </a:p>
          <a:p>
            <a:r>
              <a:rPr lang="pt-BR" b="1" dirty="0">
                <a:solidFill>
                  <a:srgbClr val="002060"/>
                </a:solidFill>
              </a:rPr>
              <a:t>Fundamento legal – matriz de riscos</a:t>
            </a:r>
            <a:endParaRPr lang="pt-BR" dirty="0">
              <a:solidFill>
                <a:srgbClr val="002060"/>
              </a:solidFill>
            </a:endParaRPr>
          </a:p>
          <a:p>
            <a:pPr marL="722313"/>
            <a:endParaRPr lang="pt-BR" sz="1300" i="1" dirty="0"/>
          </a:p>
          <a:p>
            <a:pPr marL="722313"/>
            <a:r>
              <a:rPr lang="pt-BR" sz="1300" i="1" dirty="0"/>
              <a:t>II - à possibilidade de resolução quando o sinistro majorar excessivamente ou impedir a continuidade da execução contratual;</a:t>
            </a:r>
          </a:p>
          <a:p>
            <a:pPr marL="722313"/>
            <a:r>
              <a:rPr lang="pt-BR" sz="1300" i="1" dirty="0"/>
              <a:t>III - à contratação de seguros obrigatórios previamente definidos no contrato, integrado o custo de contratação ao preço ofertado.</a:t>
            </a:r>
          </a:p>
          <a:p>
            <a:pPr marL="722313"/>
            <a:r>
              <a:rPr lang="pt-BR" sz="1300" i="1" dirty="0"/>
              <a:t>§ 3º Quando a contratação se referir a obras e serviços de grande vulto ou forem adotados os regimes de contratação integrada e </a:t>
            </a:r>
            <a:r>
              <a:rPr lang="pt-BR" sz="1300" i="1" dirty="0" err="1"/>
              <a:t>semi-integrada</a:t>
            </a:r>
            <a:r>
              <a:rPr lang="pt-BR" sz="1300" i="1" dirty="0"/>
              <a:t>, </a:t>
            </a:r>
            <a:r>
              <a:rPr lang="pt-BR" sz="1300" b="1" i="1" dirty="0"/>
              <a:t>o edital obrigatoriamente contemplará matriz de alocação de riscos entre o contratante e o contratado</a:t>
            </a:r>
            <a:r>
              <a:rPr lang="pt-BR" sz="1300" i="1" dirty="0"/>
              <a:t>.</a:t>
            </a:r>
          </a:p>
          <a:p>
            <a:pPr marL="722313"/>
            <a:r>
              <a:rPr lang="pt-BR" sz="1300" i="1" dirty="0"/>
              <a:t>§ 4º Nas contratações integradas ou </a:t>
            </a:r>
            <a:r>
              <a:rPr lang="pt-BR" sz="1300" i="1" dirty="0" err="1"/>
              <a:t>semi-integradas</a:t>
            </a:r>
            <a:r>
              <a:rPr lang="pt-BR" sz="1300" i="1" dirty="0"/>
              <a:t>, os riscos decorrentes de fatos supervenientes à contratação associados à escolha da solução de projeto básico pelo contratado deverão ser alocados como de sua responsabilidade na matriz de riscos.</a:t>
            </a:r>
          </a:p>
          <a:p>
            <a:pPr marL="722313"/>
            <a:endParaRPr lang="pt-BR" sz="1300" i="1" dirty="0"/>
          </a:p>
          <a:p>
            <a:r>
              <a:rPr lang="pt-BR" dirty="0"/>
              <a:t> </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825120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7C42EFA-CBBC-CD2C-4631-7C8DACF9A4E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B50D810-FCC7-EBAA-75B5-6338ED96CE99}"/>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55103D9E-8EE9-E0F9-DF02-BBDB7185904B}"/>
              </a:ext>
            </a:extLst>
          </p:cNvPr>
          <p:cNvSpPr txBox="1"/>
          <p:nvPr/>
        </p:nvSpPr>
        <p:spPr>
          <a:xfrm>
            <a:off x="372532" y="0"/>
            <a:ext cx="8534401" cy="450120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spcBef>
                <a:spcPts val="1100"/>
              </a:spcBef>
            </a:pPr>
            <a:r>
              <a:rPr lang="pt-BR" b="1" dirty="0">
                <a:solidFill>
                  <a:srgbClr val="002060"/>
                </a:solidFill>
                <a:highlight>
                  <a:srgbClr val="FFFFFF"/>
                </a:highlight>
              </a:rPr>
              <a:t>Fundamento legal – matriz de riscos</a:t>
            </a:r>
          </a:p>
          <a:p>
            <a:endParaRPr lang="pt-BR" sz="1300" i="1" dirty="0">
              <a:highlight>
                <a:srgbClr val="FFFFFF"/>
              </a:highlight>
            </a:endParaRPr>
          </a:p>
          <a:p>
            <a:pPr marL="361950"/>
            <a:r>
              <a:rPr lang="pt-BR" sz="1200" i="1" dirty="0">
                <a:highlight>
                  <a:srgbClr val="FFFFFF"/>
                </a:highlight>
              </a:rPr>
              <a:t>Art. 103. O contrato poderá identificar os riscos contratuais previstos e presumíveis e prever matriz de alocação de riscos, alocando-os entre contratante e contratado, mediante indicação daqueles a serem assumidos pelo setor público ou pelo setor privado ou daqueles a serem compartilhados.</a:t>
            </a:r>
          </a:p>
          <a:p>
            <a:pPr marL="361950"/>
            <a:r>
              <a:rPr lang="pt-BR" sz="1200" i="1" dirty="0">
                <a:highlight>
                  <a:srgbClr val="FFFFFF"/>
                </a:highlight>
              </a:rPr>
              <a:t>§ 1º A alocação de riscos de que trata o </a:t>
            </a:r>
            <a:r>
              <a:rPr lang="pt-BR" sz="1200" b="1" i="1" dirty="0">
                <a:highlight>
                  <a:srgbClr val="FFFFFF"/>
                </a:highlight>
              </a:rPr>
              <a:t>caput</a:t>
            </a:r>
            <a:r>
              <a:rPr lang="pt-BR" sz="1200" i="1" dirty="0">
                <a:highlight>
                  <a:srgbClr val="FFFFFF"/>
                </a:highlight>
              </a:rPr>
              <a:t> deste artigo considerará, em compatibilidade com as obrigações e os encargos atribuídos às partes no contrato, a natureza do risco, o beneficiário das prestações a que se vincula e a capacidade de cada setor para melhor gerenciá-lo.</a:t>
            </a:r>
          </a:p>
          <a:p>
            <a:pPr marL="361950"/>
            <a:r>
              <a:rPr lang="pt-BR" sz="1200" i="1" dirty="0">
                <a:highlight>
                  <a:srgbClr val="FFFFFF"/>
                </a:highlight>
              </a:rPr>
              <a:t>§ 2º Os riscos que tenham cobertura oferecida por seguradoras serão preferencialmente transferidos ao contratado.</a:t>
            </a:r>
          </a:p>
          <a:p>
            <a:pPr marL="361950"/>
            <a:r>
              <a:rPr lang="pt-BR" sz="1200" i="1" dirty="0">
                <a:highlight>
                  <a:srgbClr val="FFFFFF"/>
                </a:highlight>
              </a:rPr>
              <a:t>§ 3º A alocação dos riscos contratuais será quantificada para fins de projeção dos reflexos de seus custos no valor estimado da contratação.</a:t>
            </a:r>
          </a:p>
          <a:p>
            <a:pPr marL="361950"/>
            <a:r>
              <a:rPr lang="pt-BR" sz="1200" i="1" dirty="0">
                <a:highlight>
                  <a:srgbClr val="FFFFFF"/>
                </a:highlight>
              </a:rPr>
              <a:t>§ 4º A matriz de alocação de riscos definirá o equilíbrio econômico-financeiro inicial do contrato em relação a eventos supervenientes e deverá ser observada na solução de eventuais pleitos das partes.</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742472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6E0DA5B-BE9C-788F-8ACD-E76F77D04A1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52D3EE1-4776-0D7B-7D8D-25A2D2CF40FB}"/>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B6B2ABCC-2349-B8AB-C2CF-293A9E8BAE31}"/>
              </a:ext>
            </a:extLst>
          </p:cNvPr>
          <p:cNvSpPr txBox="1"/>
          <p:nvPr/>
        </p:nvSpPr>
        <p:spPr>
          <a:xfrm>
            <a:off x="372532" y="0"/>
            <a:ext cx="8534401" cy="450120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spcBef>
                <a:spcPts val="1100"/>
              </a:spcBef>
            </a:pPr>
            <a:r>
              <a:rPr lang="pt-BR" b="1" dirty="0">
                <a:solidFill>
                  <a:srgbClr val="002060"/>
                </a:solidFill>
                <a:highlight>
                  <a:srgbClr val="FFFFFF"/>
                </a:highlight>
              </a:rPr>
              <a:t>Fundamento legal – matriz de riscos</a:t>
            </a:r>
          </a:p>
          <a:p>
            <a:endParaRPr lang="pt-BR" sz="1300" i="1" dirty="0">
              <a:highlight>
                <a:srgbClr val="FFFFFF"/>
              </a:highlight>
            </a:endParaRPr>
          </a:p>
          <a:p>
            <a:pPr marL="361950"/>
            <a:r>
              <a:rPr lang="pt-BR" sz="1200" i="1" dirty="0">
                <a:highlight>
                  <a:srgbClr val="FFFFFF"/>
                </a:highlight>
              </a:rPr>
              <a:t>§ 5º Sempre que atendidas as condições do contrato e da matriz de alocação de riscos, será considerado mantido o equilíbrio econômico-financeiro, renunciando as partes aos pedidos de restabelecimento do equilíbrio relacionados aos riscos assumidos, exceto no que se refere:</a:t>
            </a:r>
          </a:p>
          <a:p>
            <a:pPr marL="361950"/>
            <a:r>
              <a:rPr lang="pt-BR" sz="1200" i="1" dirty="0">
                <a:highlight>
                  <a:srgbClr val="FFFFFF"/>
                </a:highlight>
              </a:rPr>
              <a:t>I - às alterações unilaterais determinadas pela Administração, nas hipóteses do </a:t>
            </a:r>
            <a:r>
              <a:rPr lang="pt-BR" sz="1200" i="1" dirty="0">
                <a:highlight>
                  <a:srgbClr val="FFFFFF"/>
                </a:highlight>
                <a:hlinkClick r:id="rId4"/>
              </a:rPr>
              <a:t>inciso I do </a:t>
            </a:r>
            <a:r>
              <a:rPr lang="pt-BR" sz="1200" b="1" i="1" dirty="0">
                <a:highlight>
                  <a:srgbClr val="FFFFFF"/>
                </a:highlight>
                <a:hlinkClick r:id="rId4"/>
              </a:rPr>
              <a:t>caput</a:t>
            </a:r>
            <a:r>
              <a:rPr lang="pt-BR" sz="1200" i="1" dirty="0">
                <a:highlight>
                  <a:srgbClr val="FFFFFF"/>
                </a:highlight>
                <a:hlinkClick r:id="rId4"/>
              </a:rPr>
              <a:t> do art. 124 desta Lei</a:t>
            </a:r>
            <a:r>
              <a:rPr lang="pt-BR" sz="1200" i="1" dirty="0">
                <a:highlight>
                  <a:srgbClr val="FFFFFF"/>
                </a:highlight>
              </a:rPr>
              <a:t>;</a:t>
            </a:r>
          </a:p>
          <a:p>
            <a:pPr marL="361950"/>
            <a:r>
              <a:rPr lang="pt-BR" sz="1200" i="1" dirty="0">
                <a:highlight>
                  <a:srgbClr val="FFFFFF"/>
                </a:highlight>
              </a:rPr>
              <a:t>II - ao aumento ou à redução, por legislação superveniente, dos tributos diretamente pagos pelo contratado em decorrência do contrato.</a:t>
            </a:r>
          </a:p>
          <a:p>
            <a:pPr marL="361950"/>
            <a:r>
              <a:rPr lang="pt-BR" sz="1200" i="1" dirty="0">
                <a:highlight>
                  <a:srgbClr val="FFFFFF"/>
                </a:highlight>
              </a:rPr>
              <a:t>§ 6º Na alocação de que trata o </a:t>
            </a:r>
            <a:r>
              <a:rPr lang="pt-BR" sz="1200" b="1" i="1" dirty="0">
                <a:highlight>
                  <a:srgbClr val="FFFFFF"/>
                </a:highlight>
              </a:rPr>
              <a:t>caput</a:t>
            </a:r>
            <a:r>
              <a:rPr lang="pt-BR" sz="1200" i="1" dirty="0">
                <a:highlight>
                  <a:srgbClr val="FFFFFF"/>
                </a:highlight>
              </a:rPr>
              <a:t> deste artigo, poderão ser adotados métodos e padrões usualmente utilizados por entidades públicas e privadas, e os ministérios e secretarias supervisores dos órgãos e das entidades da Administração Pública poderão definir os parâmetros e o detalhamento dos procedimentos necessários a sua identificação, alocação e quantificação financeira.</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14011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573E4E8-FB04-244E-01F8-E7FE3E55F2D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EBF1FC5-70BE-E21A-57D6-0A30BFE013E6}"/>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2584235B-92CC-14E0-A00A-0205C568F18E}"/>
              </a:ext>
            </a:extLst>
          </p:cNvPr>
          <p:cNvSpPr txBox="1"/>
          <p:nvPr/>
        </p:nvSpPr>
        <p:spPr>
          <a:xfrm>
            <a:off x="372532" y="0"/>
            <a:ext cx="8534401" cy="3944639"/>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highlight>
                <a:srgbClr val="FFFFFF"/>
              </a:highlight>
            </a:endParaRPr>
          </a:p>
          <a:p>
            <a:pPr algn="ctr"/>
            <a:r>
              <a:rPr lang="pt-BR" b="1" dirty="0">
                <a:solidFill>
                  <a:srgbClr val="002060"/>
                </a:solidFill>
                <a:highlight>
                  <a:srgbClr val="FFFFFF"/>
                </a:highlight>
              </a:rPr>
              <a:t>Matriz de riscos e mapa de riscos</a:t>
            </a:r>
          </a:p>
          <a:p>
            <a:pPr>
              <a:spcBef>
                <a:spcPts val="1100"/>
              </a:spcBef>
            </a:pPr>
            <a:r>
              <a:rPr lang="pt-BR" b="1" dirty="0">
                <a:solidFill>
                  <a:srgbClr val="002060"/>
                </a:solidFill>
                <a:highlight>
                  <a:srgbClr val="FFFFFF"/>
                </a:highlight>
              </a:rPr>
              <a:t>Fundamento legal – mapa de riscos</a:t>
            </a:r>
          </a:p>
          <a:p>
            <a:endParaRPr lang="pt-BR" sz="1300" i="1" dirty="0">
              <a:highlight>
                <a:srgbClr val="FFFFFF"/>
              </a:highlight>
            </a:endParaRPr>
          </a:p>
          <a:p>
            <a:pPr marL="361950" algn="just"/>
            <a:r>
              <a:rPr lang="pt-BR" sz="1300" i="1" dirty="0"/>
              <a:t>Art. 18. A fase preparatória do processo licitatório é caracterizada pelo planejamento e deve compatibilizar-se com o plano de contratações anual de que trata o </a:t>
            </a:r>
            <a:r>
              <a:rPr lang="pt-BR" sz="1300" i="1" u="sng" dirty="0">
                <a:hlinkClick r:id="rId4"/>
              </a:rPr>
              <a:t>inciso VII do </a:t>
            </a:r>
            <a:r>
              <a:rPr lang="pt-BR" sz="1300" b="1" i="1" u="sng" dirty="0">
                <a:hlinkClick r:id="rId4"/>
              </a:rPr>
              <a:t>caput</a:t>
            </a:r>
            <a:r>
              <a:rPr lang="pt-BR" sz="1300" i="1" u="sng" dirty="0">
                <a:hlinkClick r:id="rId4"/>
              </a:rPr>
              <a:t> do art. 12 desta Lei</a:t>
            </a:r>
            <a:r>
              <a:rPr lang="pt-BR" sz="1300" i="1" dirty="0"/>
              <a:t>, sempre que elaborado, e com as leis orçamentárias, bem como abordar todas as considerações técnicas, mercadológicas e de gestão que podem interferir na contratação, compreendidos:</a:t>
            </a:r>
          </a:p>
          <a:p>
            <a:pPr marL="361950" algn="just"/>
            <a:r>
              <a:rPr lang="pt-BR" sz="1300" i="1" dirty="0"/>
              <a:t>(..)</a:t>
            </a:r>
          </a:p>
          <a:p>
            <a:pPr marL="361950" algn="just"/>
            <a:r>
              <a:rPr lang="pt-BR" sz="1300" i="1" dirty="0"/>
              <a:t>X - a análise dos riscos que possam comprometer o sucesso da licitação e a boa execução contratual;</a:t>
            </a: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705894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p:cNvSpPr txBox="1"/>
          <p:nvPr/>
        </p:nvSpPr>
        <p:spPr>
          <a:xfrm>
            <a:off x="-1" y="0"/>
            <a:ext cx="9143989" cy="4070315"/>
          </a:xfrm>
          <a:prstGeom prst="rect">
            <a:avLst/>
          </a:prstGeom>
          <a:noFill/>
          <a:ln>
            <a:noFill/>
          </a:ln>
        </p:spPr>
        <p:txBody>
          <a:bodyPr spcFirstLastPara="1" wrap="square" lIns="91425" tIns="91425" rIns="91425" bIns="91425" anchor="t" anchorCtr="0">
            <a:spAutoFit/>
          </a:bodyPr>
          <a:lstStyle/>
          <a:p>
            <a:pPr>
              <a:spcBef>
                <a:spcPts val="1100"/>
              </a:spcBef>
            </a:pPr>
            <a:r>
              <a:rPr lang="pt-BR" sz="1200" b="1" dirty="0">
                <a:solidFill>
                  <a:srgbClr val="002060"/>
                </a:solidFill>
                <a:highlight>
                  <a:srgbClr val="FFFFFF"/>
                </a:highlight>
              </a:rPr>
              <a:t>Gabriela Lira Borges</a:t>
            </a:r>
          </a:p>
          <a:p>
            <a:pPr>
              <a:spcBef>
                <a:spcPts val="1100"/>
              </a:spcBef>
            </a:pPr>
            <a:r>
              <a:rPr lang="pt-BR" sz="1200" b="1" dirty="0">
                <a:solidFill>
                  <a:srgbClr val="002060"/>
                </a:solidFill>
                <a:highlight>
                  <a:srgbClr val="FFFFFF"/>
                </a:highlight>
              </a:rPr>
              <a:t>Consultora Jurídica Especializada, parecerista e professora em Licitações e Contratos Administrativos</a:t>
            </a:r>
          </a:p>
          <a:p>
            <a:pPr>
              <a:spcBef>
                <a:spcPts val="1100"/>
              </a:spcBef>
            </a:pPr>
            <a:r>
              <a:rPr lang="pt-BR" sz="1200" dirty="0" err="1">
                <a:solidFill>
                  <a:srgbClr val="002060"/>
                </a:solidFill>
                <a:highlight>
                  <a:srgbClr val="FFFFFF"/>
                </a:highlight>
              </a:rPr>
              <a:t>Co-autora</a:t>
            </a:r>
            <a:r>
              <a:rPr lang="pt-BR" sz="1200" dirty="0">
                <a:solidFill>
                  <a:srgbClr val="002060"/>
                </a:solidFill>
                <a:highlight>
                  <a:srgbClr val="FFFFFF"/>
                </a:highlight>
              </a:rPr>
              <a:t> da obra </a:t>
            </a:r>
            <a:r>
              <a:rPr lang="pt-BR" sz="1200" b="1" i="1" dirty="0">
                <a:solidFill>
                  <a:srgbClr val="002060"/>
                </a:solidFill>
                <a:highlight>
                  <a:srgbClr val="FFFFFF"/>
                </a:highlight>
              </a:rPr>
              <a:t>Horizontes e Perspectivas da Lei nº 14.133/2021 </a:t>
            </a:r>
            <a:r>
              <a:rPr lang="pt-BR" sz="1200" dirty="0">
                <a:solidFill>
                  <a:srgbClr val="002060"/>
                </a:solidFill>
                <a:highlight>
                  <a:srgbClr val="FFFFFF"/>
                </a:highlight>
              </a:rPr>
              <a:t>(</a:t>
            </a:r>
            <a:r>
              <a:rPr lang="pt-BR" sz="1200" dirty="0" err="1">
                <a:solidFill>
                  <a:srgbClr val="002060"/>
                </a:solidFill>
                <a:highlight>
                  <a:srgbClr val="FFFFFF"/>
                </a:highlight>
              </a:rPr>
              <a:t>Lumen</a:t>
            </a:r>
            <a:r>
              <a:rPr lang="pt-BR" sz="1200" dirty="0">
                <a:solidFill>
                  <a:srgbClr val="002060"/>
                </a:solidFill>
                <a:highlight>
                  <a:srgbClr val="FFFFFF"/>
                </a:highlight>
              </a:rPr>
              <a:t> Juris, 2022).</a:t>
            </a:r>
          </a:p>
          <a:p>
            <a:pPr>
              <a:spcBef>
                <a:spcPts val="1100"/>
              </a:spcBef>
            </a:pPr>
            <a:r>
              <a:rPr lang="pt-BR" sz="1200" b="1" dirty="0">
                <a:solidFill>
                  <a:srgbClr val="002060"/>
                </a:solidFill>
                <a:highlight>
                  <a:srgbClr val="FFFFFF"/>
                </a:highlight>
              </a:rPr>
              <a:t>Experiência prática </a:t>
            </a:r>
          </a:p>
          <a:p>
            <a:pPr>
              <a:spcBef>
                <a:spcPts val="1100"/>
              </a:spcBef>
            </a:pPr>
            <a:r>
              <a:rPr lang="pt-BR" sz="1200" b="1" dirty="0">
                <a:solidFill>
                  <a:srgbClr val="002060"/>
                </a:solidFill>
                <a:highlight>
                  <a:srgbClr val="FFFFFF"/>
                </a:highlight>
              </a:rPr>
              <a:t>Procuradora do  Estado - PGE/AC </a:t>
            </a:r>
            <a:r>
              <a:rPr lang="pt-BR" sz="1200" dirty="0">
                <a:solidFill>
                  <a:srgbClr val="002060"/>
                </a:solidFill>
                <a:highlight>
                  <a:srgbClr val="FFFFFF"/>
                </a:highlight>
              </a:rPr>
              <a:t>(2005 a 2012).</a:t>
            </a:r>
          </a:p>
          <a:p>
            <a:pPr>
              <a:spcBef>
                <a:spcPts val="1100"/>
              </a:spcBef>
            </a:pPr>
            <a:r>
              <a:rPr lang="pt-BR" sz="1200" dirty="0">
                <a:solidFill>
                  <a:srgbClr val="002060"/>
                </a:solidFill>
                <a:highlight>
                  <a:srgbClr val="FFFFFF"/>
                </a:highlight>
              </a:rPr>
              <a:t>Consultora em licitações e contratos Consultoria Zênite (2012 a 2016).</a:t>
            </a:r>
          </a:p>
          <a:p>
            <a:pPr>
              <a:spcBef>
                <a:spcPts val="1100"/>
              </a:spcBef>
            </a:pPr>
            <a:r>
              <a:rPr lang="pt-BR" sz="1200" dirty="0">
                <a:solidFill>
                  <a:srgbClr val="002060"/>
                </a:solidFill>
                <a:highlight>
                  <a:srgbClr val="FFFFFF"/>
                </a:highlight>
              </a:rPr>
              <a:t>Assessora Jurídica em licitações e contratos para o Sistema S (2017 a 2025).</a:t>
            </a:r>
          </a:p>
          <a:p>
            <a:pPr>
              <a:spcBef>
                <a:spcPts val="1100"/>
              </a:spcBef>
            </a:pPr>
            <a:r>
              <a:rPr lang="pt-BR" sz="1200" dirty="0">
                <a:solidFill>
                  <a:srgbClr val="002060"/>
                </a:solidFill>
                <a:highlight>
                  <a:srgbClr val="FFFFFF"/>
                </a:highlight>
              </a:rPr>
              <a:t>Consultora para entidades públicas e privadas, mentora. </a:t>
            </a:r>
          </a:p>
          <a:p>
            <a:pPr>
              <a:spcBef>
                <a:spcPts val="1100"/>
              </a:spcBef>
            </a:pPr>
            <a:r>
              <a:rPr lang="pt-BR" sz="1200" b="1" dirty="0">
                <a:solidFill>
                  <a:srgbClr val="002060"/>
                </a:solidFill>
                <a:highlight>
                  <a:srgbClr val="FFFFFF"/>
                </a:highlight>
              </a:rPr>
              <a:t>Formação Acadêmica</a:t>
            </a:r>
          </a:p>
          <a:p>
            <a:pPr>
              <a:spcBef>
                <a:spcPts val="1100"/>
              </a:spcBef>
            </a:pPr>
            <a:r>
              <a:rPr lang="pt-BR" sz="1200" b="1" dirty="0">
                <a:solidFill>
                  <a:srgbClr val="002060"/>
                </a:solidFill>
                <a:highlight>
                  <a:srgbClr val="FFFFFF"/>
                </a:highlight>
              </a:rPr>
              <a:t>Mestre </a:t>
            </a:r>
            <a:r>
              <a:rPr lang="pt-BR" sz="1200" dirty="0">
                <a:solidFill>
                  <a:srgbClr val="002060"/>
                </a:solidFill>
                <a:highlight>
                  <a:srgbClr val="FFFFFF"/>
                </a:highlight>
              </a:rPr>
              <a:t>em Planejamento e Governança Pública (UTFPR, 2020).</a:t>
            </a:r>
          </a:p>
          <a:p>
            <a:pPr>
              <a:spcBef>
                <a:spcPts val="1100"/>
              </a:spcBef>
            </a:pPr>
            <a:r>
              <a:rPr lang="pt-BR" sz="1200" b="1" dirty="0">
                <a:solidFill>
                  <a:srgbClr val="002060"/>
                </a:solidFill>
                <a:highlight>
                  <a:srgbClr val="FFFFFF"/>
                </a:highlight>
              </a:rPr>
              <a:t>Pós-Graduada</a:t>
            </a:r>
            <a:r>
              <a:rPr lang="pt-BR" sz="1200" dirty="0">
                <a:solidFill>
                  <a:srgbClr val="002060"/>
                </a:solidFill>
                <a:highlight>
                  <a:srgbClr val="FFFFFF"/>
                </a:highlight>
              </a:rPr>
              <a:t> em Direito Tributário (</a:t>
            </a:r>
            <a:r>
              <a:rPr lang="pt-BR" sz="1200" dirty="0" err="1">
                <a:solidFill>
                  <a:srgbClr val="002060"/>
                </a:solidFill>
                <a:highlight>
                  <a:srgbClr val="FFFFFF"/>
                </a:highlight>
              </a:rPr>
              <a:t>Uniderp</a:t>
            </a:r>
            <a:r>
              <a:rPr lang="pt-BR" sz="1200" dirty="0">
                <a:solidFill>
                  <a:srgbClr val="002060"/>
                </a:solidFill>
                <a:highlight>
                  <a:srgbClr val="FFFFFF"/>
                </a:highlight>
              </a:rPr>
              <a:t>/</a:t>
            </a:r>
            <a:r>
              <a:rPr lang="pt-BR" sz="1200" dirty="0" err="1">
                <a:solidFill>
                  <a:srgbClr val="002060"/>
                </a:solidFill>
                <a:highlight>
                  <a:srgbClr val="FFFFFF"/>
                </a:highlight>
              </a:rPr>
              <a:t>Anhaguera</a:t>
            </a:r>
            <a:r>
              <a:rPr lang="pt-BR" sz="1200" dirty="0">
                <a:solidFill>
                  <a:srgbClr val="002060"/>
                </a:solidFill>
                <a:highlight>
                  <a:srgbClr val="FFFFFF"/>
                </a:highlight>
              </a:rPr>
              <a:t>, 2012) e Pós-Graduada em Direito Constitucional pela (UNISUL, 2009). </a:t>
            </a:r>
          </a:p>
          <a:p>
            <a:pPr marL="0" lvl="0" indent="0" algn="l" rtl="0">
              <a:spcBef>
                <a:spcPts val="1100"/>
              </a:spcBef>
              <a:spcAft>
                <a:spcPts val="0"/>
              </a:spcAft>
              <a:buNone/>
            </a:pPr>
            <a:endParaRPr sz="1050" dirty="0">
              <a:solidFill>
                <a:schemeClr val="dk1"/>
              </a:solidFill>
              <a:highlight>
                <a:srgbClr val="FFFFFF"/>
              </a:highlight>
            </a:endParaRPr>
          </a:p>
        </p:txBody>
      </p:sp>
      <p:pic>
        <p:nvPicPr>
          <p:cNvPr id="2" name="Picture 6" descr="Logotipo Instagram pequeno PNG transparente - StickPNG">
            <a:extLst>
              <a:ext uri="{FF2B5EF4-FFF2-40B4-BE49-F238E27FC236}">
                <a16:creationId xmlns:a16="http://schemas.microsoft.com/office/drawing/2014/main" id="{A899A095-53E3-914B-5327-D0CBA9F500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4900" y="3786021"/>
            <a:ext cx="1938226" cy="860575"/>
          </a:xfrm>
          <a:prstGeom prst="rect">
            <a:avLst/>
          </a:prstGeom>
          <a:noFill/>
          <a:extLst>
            <a:ext uri="{909E8E84-426E-40DD-AFC4-6F175D3DCCD1}">
              <a14:hiddenFill xmlns:a14="http://schemas.microsoft.com/office/drawing/2010/main">
                <a:solidFill>
                  <a:srgbClr val="FFFFFF"/>
                </a:solidFill>
              </a14:hiddenFill>
            </a:ext>
          </a:extLst>
        </p:spPr>
      </p:pic>
      <p:sp>
        <p:nvSpPr>
          <p:cNvPr id="4" name="CaixaDeTexto 3">
            <a:extLst>
              <a:ext uri="{FF2B5EF4-FFF2-40B4-BE49-F238E27FC236}">
                <a16:creationId xmlns:a16="http://schemas.microsoft.com/office/drawing/2014/main" id="{885224D2-A56F-0771-E39F-9DA8F5074018}"/>
              </a:ext>
            </a:extLst>
          </p:cNvPr>
          <p:cNvSpPr txBox="1"/>
          <p:nvPr/>
        </p:nvSpPr>
        <p:spPr>
          <a:xfrm>
            <a:off x="3358445" y="4041035"/>
            <a:ext cx="4572000" cy="307777"/>
          </a:xfrm>
          <a:prstGeom prst="rect">
            <a:avLst/>
          </a:prstGeom>
          <a:noFill/>
        </p:spPr>
        <p:txBody>
          <a:bodyPr wrap="square">
            <a:spAutoFit/>
          </a:bodyPr>
          <a:lstStyle/>
          <a:p>
            <a:r>
              <a:rPr lang="pt-BR" sz="1400" b="1" dirty="0">
                <a:solidFill>
                  <a:srgbClr val="0070C0"/>
                </a:solidFill>
                <a:highlight>
                  <a:srgbClr val="FFFFFF"/>
                </a:highlight>
              </a:rPr>
              <a:t>@gabrielaliraborges</a:t>
            </a:r>
            <a:endParaRPr lang="pt-B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872AC04-CF22-C088-D68B-616BE0B3241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409F9B5-AB1F-7B4A-A380-EB3A7D329AF0}"/>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6A6570A1-456C-DC5E-74F2-379F8C617E18}"/>
              </a:ext>
            </a:extLst>
          </p:cNvPr>
          <p:cNvSpPr txBox="1"/>
          <p:nvPr/>
        </p:nvSpPr>
        <p:spPr>
          <a:xfrm>
            <a:off x="372532" y="0"/>
            <a:ext cx="8534401" cy="570153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pPr lvl="0" algn="just"/>
            <a:r>
              <a:rPr lang="pt-BR" b="1" dirty="0">
                <a:solidFill>
                  <a:srgbClr val="002060"/>
                </a:solidFill>
                <a:highlight>
                  <a:srgbClr val="FFFFFF"/>
                </a:highlight>
              </a:rPr>
              <a:t>Mapa de riscos: </a:t>
            </a:r>
            <a:r>
              <a:rPr lang="pt-BR" dirty="0">
                <a:highlight>
                  <a:srgbClr val="FFFFFF"/>
                </a:highlight>
              </a:rPr>
              <a:t>documento que materializa o gerenciamento de riscos. Durante a etapa de planejamento o gerenciamento de riscos destina-se a:  </a:t>
            </a:r>
          </a:p>
          <a:p>
            <a:pPr marL="285750" lvl="0" indent="-285750" algn="just">
              <a:buFont typeface="Arial" panose="020B0604020202020204" pitchFamily="34" charset="0"/>
              <a:buChar char="•"/>
            </a:pPr>
            <a:r>
              <a:rPr lang="pt-BR" dirty="0">
                <a:highlight>
                  <a:srgbClr val="FFFFFF"/>
                </a:highlight>
              </a:rPr>
              <a:t>identificar os principais riscos que possam comprometer a efetividade da contratação ou que impeçam o alcance dos resultados que atendam às necessidades do órgão;</a:t>
            </a:r>
          </a:p>
          <a:p>
            <a:pPr marL="285750" lvl="0" indent="-285750" algn="just">
              <a:buFont typeface="Arial" panose="020B0604020202020204" pitchFamily="34" charset="0"/>
              <a:buChar char="•"/>
            </a:pPr>
            <a:r>
              <a:rPr lang="pt-BR" dirty="0">
                <a:highlight>
                  <a:srgbClr val="FFFFFF"/>
                </a:highlight>
              </a:rPr>
              <a:t>avaliar os riscos que foram identificados e mensurar a probabilidade de sua ocorrência e o seu possível impacto;</a:t>
            </a:r>
          </a:p>
          <a:p>
            <a:pPr marL="285750" lvl="0" indent="-285750" algn="just">
              <a:buFont typeface="Arial" panose="020B0604020202020204" pitchFamily="34" charset="0"/>
              <a:buChar char="•"/>
            </a:pPr>
            <a:r>
              <a:rPr lang="pt-BR" dirty="0">
                <a:highlight>
                  <a:srgbClr val="FFFFFF"/>
                </a:highlight>
              </a:rPr>
              <a:t>conferir tratamento aos riscos por meio da definição de ações para reduzir a probabilidade de ocorrência dos eventos e consequência (“ações preventivas”), ou então, para os riscos que persistirem, definir as “ações de contingência” para o caso de os eventos correspondentes aos riscos se concretizarem;</a:t>
            </a:r>
          </a:p>
          <a:p>
            <a:pPr marL="285750" lvl="0" indent="-285750" algn="just">
              <a:buFont typeface="Arial" panose="020B0604020202020204" pitchFamily="34" charset="0"/>
              <a:buChar char="•"/>
            </a:pPr>
            <a:r>
              <a:rPr lang="pt-BR" dirty="0">
                <a:highlight>
                  <a:srgbClr val="FFFFFF"/>
                </a:highlight>
              </a:rPr>
              <a:t>definir os responsáveis pelas ações de tratamento e monitoramento dos riscos, sendo relevante a indicação do setor que, de fato, tenha atribuição para tratar de forma eficiente os eventos mapeados.(Fonte: Instrumento de padronização dos procedimentos de contratação – Brasília : Advocacia-Geral da União : Ministério da Gestão e Inovação em Serviços Públicos, 2023.)</a:t>
            </a: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1630595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95AF7AC-E72D-0D16-EAB3-B01DA895300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959F4EE-3A68-8C6A-1817-4573F2265650}"/>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19654329-8F12-7470-D66B-C8C350BF9A3D}"/>
              </a:ext>
            </a:extLst>
          </p:cNvPr>
          <p:cNvSpPr txBox="1"/>
          <p:nvPr/>
        </p:nvSpPr>
        <p:spPr>
          <a:xfrm>
            <a:off x="372532" y="0"/>
            <a:ext cx="8534401" cy="548608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r>
              <a:rPr lang="pt-BR" b="1" i="1" dirty="0">
                <a:solidFill>
                  <a:srgbClr val="002060"/>
                </a:solidFill>
                <a:highlight>
                  <a:srgbClr val="FFFFFF"/>
                </a:highlight>
              </a:rPr>
              <a:t>Diferença Conceitual: Mapa de Riscos vs. Matriz de Riscos</a:t>
            </a:r>
          </a:p>
          <a:p>
            <a:endParaRPr lang="pt-BR" dirty="0">
              <a:solidFill>
                <a:srgbClr val="002060"/>
              </a:solidFill>
              <a:highlight>
                <a:srgbClr val="FFFFFF"/>
              </a:highlight>
            </a:endParaRPr>
          </a:p>
          <a:p>
            <a:pPr indent="361950" algn="just"/>
            <a:r>
              <a:rPr lang="pt-BR" dirty="0">
                <a:highlight>
                  <a:srgbClr val="FFFFFF"/>
                </a:highlight>
              </a:rPr>
              <a:t>O mapa de riscos é um documento mais amplo, utilizado para o gerenciamento de riscos ao longo de todo o processo de contratação, desde a fase preparatória até a gestão do contrato. Conforme o Manual de Licitações e Contratos do TCU, o mapa de riscos é o "instrumento de registro e comunicação da atividade de gerenciamento de riscos ao longo de todas as fases da contratação"</a:t>
            </a:r>
          </a:p>
          <a:p>
            <a:pPr indent="361950" algn="just"/>
            <a:r>
              <a:rPr lang="pt-BR" dirty="0">
                <a:highlight>
                  <a:srgbClr val="FFFFFF"/>
                </a:highlight>
              </a:rPr>
              <a:t>A matriz de riscos, por outro lado, é um instrumento específico previsto na Lei nº 14.133/2021, com o propósito de alocar responsabilidades entre as partes por eventos futuros que possam impactar o equilíbrio econômico-financeiro do contrato. O Manual do TCU esclarece essa distinção:</a:t>
            </a:r>
          </a:p>
          <a:p>
            <a:pPr indent="361950" algn="just"/>
            <a:r>
              <a:rPr lang="pt-BR" dirty="0">
                <a:highlight>
                  <a:srgbClr val="FFFFFF"/>
                </a:highlight>
              </a:rPr>
              <a:t>"Frisa-se que o mapa de riscos não deve ser confundido com a matriz de riscos prevista na Lei 14.133/2021, pois tal matriz é uma cláusula contratual que tem por objetivo alocar as partes (contratante e contratada) as responsabilidades pelos riscos relacionados a eventos supervenientes à contratação." (Manual de Licitações e Contratos: Orientações e Jurisprudência do TCU. 5ª Edição. Página 284.).</a:t>
            </a: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552720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4898AAD-2BED-4157-B135-1FD30E9CBF3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EDB5BA7-AEFB-9436-4925-434A1C73597B}"/>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13F70FF7-9DC3-3508-BD88-D895D087C8D1}"/>
              </a:ext>
            </a:extLst>
          </p:cNvPr>
          <p:cNvSpPr txBox="1"/>
          <p:nvPr/>
        </p:nvSpPr>
        <p:spPr>
          <a:xfrm>
            <a:off x="372532" y="0"/>
            <a:ext cx="8534401" cy="586208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r>
              <a:rPr lang="pt-BR" b="1" i="1" dirty="0">
                <a:solidFill>
                  <a:srgbClr val="002060"/>
                </a:solidFill>
                <a:highlight>
                  <a:srgbClr val="FFFFFF"/>
                </a:highlight>
              </a:rPr>
              <a:t>Resumindo</a:t>
            </a:r>
          </a:p>
          <a:p>
            <a:endParaRPr lang="pt-BR" b="1" i="1" dirty="0">
              <a:solidFill>
                <a:srgbClr val="002060"/>
              </a:solidFill>
              <a:highlight>
                <a:srgbClr val="FFFFFF"/>
              </a:highlight>
            </a:endParaRPr>
          </a:p>
          <a:p>
            <a:pPr marL="285750" indent="-285750">
              <a:lnSpc>
                <a:spcPct val="120000"/>
              </a:lnSpc>
              <a:buFont typeface="Arial" panose="020B0604020202020204" pitchFamily="34" charset="0"/>
              <a:buChar char="•"/>
            </a:pPr>
            <a:r>
              <a:rPr lang="pt-BR" dirty="0"/>
              <a:t>Dentro do ETP, é necessário inserir a análise de riscos, que se formaliza em um </a:t>
            </a:r>
            <a:r>
              <a:rPr lang="pt-BR" i="1" dirty="0"/>
              <a:t>mapa de riscos</a:t>
            </a:r>
            <a:r>
              <a:rPr lang="pt-BR" dirty="0"/>
              <a:t>. Este documento identifica os riscos que podem afetar o sucesso da licitação e do contrato em todas as suas fases.</a:t>
            </a:r>
          </a:p>
          <a:p>
            <a:pPr marL="285750" indent="-285750">
              <a:lnSpc>
                <a:spcPct val="120000"/>
              </a:lnSpc>
              <a:buFont typeface="Arial" panose="020B0604020202020204" pitchFamily="34" charset="0"/>
              <a:buChar char="•"/>
            </a:pPr>
            <a:r>
              <a:rPr lang="pt-BR" dirty="0"/>
              <a:t>A </a:t>
            </a:r>
            <a:r>
              <a:rPr lang="pt-BR" i="1" dirty="0"/>
              <a:t>matriz de riscos</a:t>
            </a:r>
            <a:r>
              <a:rPr lang="pt-BR" dirty="0"/>
              <a:t>, em seu sentido estrito, é uma cláusula contratual que aloca responsabilidades por eventos futuros e supervenientes, sendo obrigatória em determinados tipos de contratação (como obras e serviços de grande vulto).</a:t>
            </a:r>
          </a:p>
          <a:p>
            <a:pPr marL="285750" indent="-285750">
              <a:lnSpc>
                <a:spcPct val="120000"/>
              </a:lnSpc>
              <a:buFont typeface="Arial" panose="020B0604020202020204" pitchFamily="34" charset="0"/>
              <a:buChar char="•"/>
            </a:pPr>
            <a:r>
              <a:rPr lang="pt-BR" dirty="0"/>
              <a:t>Porém, na prática, ao utilizar o Portal de Compras do Governo Federal, o agente público deverá usar a ferramenta denominada "matriz de riscos" para elaborar o seu </a:t>
            </a:r>
            <a:r>
              <a:rPr lang="pt-BR" i="1" dirty="0"/>
              <a:t>mapa de riscos</a:t>
            </a:r>
            <a:r>
              <a:rPr lang="pt-BR" dirty="0"/>
              <a:t> na fase de planejamento, pois é o instrumento disponibilizado pelo sistema para cumprir a exigência do art. 18, inciso X, da Lei nº 14.133/2021.</a:t>
            </a:r>
          </a:p>
          <a:p>
            <a:pPr marL="285750" indent="-285750">
              <a:lnSpc>
                <a:spcPct val="120000"/>
              </a:lnSpc>
              <a:buFont typeface="Arial" panose="020B0604020202020204" pitchFamily="34" charset="0"/>
              <a:buChar char="•"/>
            </a:pPr>
            <a:r>
              <a:rPr lang="pt-BR" dirty="0"/>
              <a:t>Assim, para fins de elaboração do ETP, basta o mapa de riscos, que será confeccionado por meio da ferramenta que o sistema do Governo Federal chama de "matriz de riscos".</a:t>
            </a:r>
          </a:p>
          <a:p>
            <a:endParaRPr lang="pt-BR" b="1" i="1" dirty="0">
              <a:solidFill>
                <a:srgbClr val="002060"/>
              </a:solidFill>
              <a:highlight>
                <a:srgbClr val="FFFFFF"/>
              </a:highlight>
            </a:endParaRP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4220125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B17EA8D-22AC-EF98-7B79-AB54AB29C79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FF1CB79-838B-26AC-C02B-8E0B21EC2D18}"/>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163684A6-D068-C845-A0D5-1CE91C604C2F}"/>
              </a:ext>
            </a:extLst>
          </p:cNvPr>
          <p:cNvSpPr txBox="1"/>
          <p:nvPr/>
        </p:nvSpPr>
        <p:spPr>
          <a:xfrm>
            <a:off x="519289" y="0"/>
            <a:ext cx="8703733" cy="607086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r>
              <a:rPr lang="pt-BR" b="1" i="1" dirty="0">
                <a:solidFill>
                  <a:srgbClr val="002060"/>
                </a:solidFill>
                <a:highlight>
                  <a:srgbClr val="FFFFFF"/>
                </a:highlight>
              </a:rPr>
              <a:t>Exemplo de matriz de riscos em edital</a:t>
            </a:r>
          </a:p>
          <a:p>
            <a:endParaRPr lang="pt-BR" b="1" i="1" dirty="0">
              <a:solidFill>
                <a:srgbClr val="002060"/>
              </a:solidFill>
              <a:highlight>
                <a:srgbClr val="FFFFFF"/>
              </a:highlight>
            </a:endParaRPr>
          </a:p>
          <a:p>
            <a:pPr marL="722313"/>
            <a:r>
              <a:rPr lang="pt-BR" sz="1200" dirty="0"/>
              <a:t>11. DA ESTIMATIVA DO VALOR DA CONTRATAÇÃO</a:t>
            </a:r>
          </a:p>
          <a:p>
            <a:pPr marL="722313"/>
            <a:r>
              <a:rPr lang="pt-BR" sz="1200" dirty="0"/>
              <a:t>11.1. O custo estimado total da contratação é de R$ 16.781.817,23 (dezesseis milhões, setecentos e</a:t>
            </a:r>
          </a:p>
          <a:p>
            <a:pPr marL="722313"/>
            <a:r>
              <a:rPr lang="pt-BR" sz="1200" dirty="0"/>
              <a:t>oitenta e um mil, oitocentos e dezessete reais e vinte e três centavos), conforme os custos 18.2.</a:t>
            </a:r>
          </a:p>
          <a:p>
            <a:pPr marL="722313"/>
            <a:r>
              <a:rPr lang="pt-BR" sz="1200" b="1" dirty="0"/>
              <a:t>Da Matriz de Risco</a:t>
            </a:r>
          </a:p>
          <a:p>
            <a:pPr marL="722313"/>
            <a:r>
              <a:rPr lang="pt-BR" sz="1200" dirty="0"/>
              <a:t>11.2. A estimativa de custo levou em consideração o risco envolvido na contratação e sua alocação</a:t>
            </a:r>
          </a:p>
          <a:p>
            <a:pPr marL="722313"/>
            <a:r>
              <a:rPr lang="pt-BR" sz="1200" dirty="0"/>
              <a:t>entre contratante e contratado.</a:t>
            </a:r>
          </a:p>
          <a:p>
            <a:pPr marL="722313"/>
            <a:r>
              <a:rPr lang="pt-BR" sz="1200" dirty="0"/>
              <a:t>11.3. Constituem riscos a serem suportados pelo contratante:</a:t>
            </a:r>
          </a:p>
          <a:p>
            <a:pPr marL="722313"/>
            <a:r>
              <a:rPr lang="pt-BR" sz="1200" dirty="0"/>
              <a:t>11.3.1. Ausência de interessados na contratação</a:t>
            </a:r>
          </a:p>
          <a:p>
            <a:pPr marL="722313"/>
            <a:r>
              <a:rPr lang="pt-BR" sz="1200" dirty="0"/>
              <a:t>11.3.2. Desistência do vencedor em assinar o contrato</a:t>
            </a:r>
          </a:p>
          <a:p>
            <a:pPr marL="722313"/>
            <a:r>
              <a:rPr lang="pt-BR" sz="1200" dirty="0"/>
              <a:t>11.3.3. Desistência da contratada</a:t>
            </a:r>
          </a:p>
          <a:p>
            <a:pPr marL="722313"/>
            <a:r>
              <a:rPr lang="pt-BR" sz="1200" dirty="0"/>
              <a:t>11.3.4. Falência da contratada</a:t>
            </a:r>
          </a:p>
          <a:p>
            <a:pPr marL="722313"/>
            <a:r>
              <a:rPr lang="pt-BR" sz="1200" dirty="0"/>
              <a:t>11.3.5. Deficiência técnica da contratada</a:t>
            </a:r>
          </a:p>
          <a:p>
            <a:pPr marL="722313"/>
            <a:r>
              <a:rPr lang="pt-BR" sz="1200" dirty="0"/>
              <a:t>11.3.6. Utilização de materiais não conformes com Projeto Executivo.</a:t>
            </a:r>
          </a:p>
          <a:p>
            <a:pPr marL="722313"/>
            <a:r>
              <a:rPr lang="pt-BR" sz="1200" dirty="0"/>
              <a:t>11.4. Constituem riscos a serem suportados pelo contratado:</a:t>
            </a:r>
          </a:p>
          <a:p>
            <a:pPr marL="722313"/>
            <a:r>
              <a:rPr lang="pt-BR" sz="1200" dirty="0"/>
              <a:t>11.4.1. Desclassificação ou inabilitação de todos interessados</a:t>
            </a:r>
          </a:p>
          <a:p>
            <a:pPr marL="722313"/>
            <a:r>
              <a:rPr lang="pt-BR" sz="1200" dirty="0"/>
              <a:t>11.4.2. Alterações de projeto</a:t>
            </a:r>
          </a:p>
          <a:p>
            <a:endParaRPr lang="pt-BR" b="1" i="1" dirty="0">
              <a:solidFill>
                <a:srgbClr val="002060"/>
              </a:solidFill>
              <a:highlight>
                <a:srgbClr val="FFFFFF"/>
              </a:highlight>
            </a:endParaRP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146823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F9DF93A-6AD4-CF34-4232-7F9E062C68A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3CD5871-B4E3-5C0D-75AB-49A995744A85}"/>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96125F6A-14A1-46C0-21C2-87B382E37EA2}"/>
              </a:ext>
            </a:extLst>
          </p:cNvPr>
          <p:cNvSpPr txBox="1"/>
          <p:nvPr/>
        </p:nvSpPr>
        <p:spPr>
          <a:xfrm>
            <a:off x="519289" y="0"/>
            <a:ext cx="8703733" cy="365225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r>
              <a:rPr lang="pt-BR" b="1" i="1" dirty="0">
                <a:solidFill>
                  <a:srgbClr val="002060"/>
                </a:solidFill>
                <a:highlight>
                  <a:srgbClr val="FFFFFF"/>
                </a:highlight>
              </a:rPr>
              <a:t>Exemplo de matriz de riscos em edital</a:t>
            </a:r>
          </a:p>
          <a:p>
            <a:endParaRPr lang="pt-BR" b="1" i="1" dirty="0">
              <a:solidFill>
                <a:srgbClr val="002060"/>
              </a:solidFill>
              <a:highlight>
                <a:srgbClr val="FFFFFF"/>
              </a:highlight>
            </a:endParaRPr>
          </a:p>
          <a:p>
            <a:pPr marL="722313"/>
            <a:r>
              <a:rPr lang="pt-BR" sz="1200" dirty="0"/>
              <a:t>11.5. Constituem riscos a serem compartilhados pelas partes, na proporção de 50% (cinquenta por</a:t>
            </a:r>
          </a:p>
          <a:p>
            <a:pPr marL="722313"/>
            <a:r>
              <a:rPr lang="pt-BR" sz="1200" dirty="0"/>
              <a:t>cento) para o contratante e 50% (cinquenta por cento) para o contratado:</a:t>
            </a:r>
          </a:p>
          <a:p>
            <a:pPr marL="722313"/>
            <a:endParaRPr lang="pt-BR" sz="1200" dirty="0"/>
          </a:p>
          <a:p>
            <a:pPr marL="722313"/>
            <a:r>
              <a:rPr lang="pt-BR" sz="1200" dirty="0"/>
              <a:t>11.5.1. Atraso da obra</a:t>
            </a:r>
          </a:p>
          <a:p>
            <a:pPr marL="722313"/>
            <a:r>
              <a:rPr lang="pt-BR" sz="1200" dirty="0"/>
              <a:t>11.5.2. Indisponibilidade de licenças ambientais necessárias para o início da obra</a:t>
            </a:r>
          </a:p>
          <a:p>
            <a:pPr marL="722313"/>
            <a:r>
              <a:rPr lang="pt-BR" sz="1200" dirty="0"/>
              <a:t>11.5.3. Indisponibilidade de recurso financeiros unitários apostos no Anexo I – PROJETO EXECUTIVO.</a:t>
            </a:r>
            <a:endParaRPr lang="pt-BR" b="1" i="1" dirty="0">
              <a:solidFill>
                <a:srgbClr val="002060"/>
              </a:solidFill>
              <a:highlight>
                <a:srgbClr val="FFFFFF"/>
              </a:highlight>
            </a:endParaRPr>
          </a:p>
          <a:p>
            <a:endParaRPr lang="pt-BR" sz="1300" i="1" dirty="0">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903891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A85C7BA-9E69-1E86-1CBE-2FEC1236D8B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B9D1330-642A-72F7-5B18-0CEA51F48F66}"/>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220FB7CE-1526-A349-6109-AA090CA57496}"/>
              </a:ext>
            </a:extLst>
          </p:cNvPr>
          <p:cNvSpPr txBox="1"/>
          <p:nvPr/>
        </p:nvSpPr>
        <p:spPr>
          <a:xfrm>
            <a:off x="519289" y="0"/>
            <a:ext cx="8703733" cy="633760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pPr algn="just">
              <a:spcBef>
                <a:spcPts val="1100"/>
              </a:spcBef>
            </a:pPr>
            <a:r>
              <a:rPr lang="pt-BR" b="1" i="1" dirty="0">
                <a:solidFill>
                  <a:srgbClr val="002060"/>
                </a:solidFill>
                <a:highlight>
                  <a:srgbClr val="FFFFFF"/>
                </a:highlight>
              </a:rPr>
              <a:t>Matriz de risco – previsão em contrato</a:t>
            </a:r>
          </a:p>
          <a:p>
            <a:pPr marL="722313" algn="just">
              <a:spcBef>
                <a:spcPts val="1100"/>
              </a:spcBef>
            </a:pPr>
            <a:r>
              <a:rPr lang="pt-BR" sz="1200" dirty="0">
                <a:solidFill>
                  <a:schemeClr val="tx1"/>
                </a:solidFill>
                <a:highlight>
                  <a:srgbClr val="FFFFFF"/>
                </a:highlight>
              </a:rPr>
              <a:t>CLÁUSULA QUINTA – DA EXECUÇÃO CONTRATUAL</a:t>
            </a:r>
          </a:p>
          <a:p>
            <a:pPr marL="722313" algn="just">
              <a:spcBef>
                <a:spcPts val="1100"/>
              </a:spcBef>
            </a:pPr>
            <a:r>
              <a:rPr lang="pt-BR" sz="1200" dirty="0">
                <a:solidFill>
                  <a:schemeClr val="tx1"/>
                </a:solidFill>
                <a:highlight>
                  <a:srgbClr val="FFFFFF"/>
                </a:highlight>
              </a:rPr>
              <a:t>5.1. O regime de execução indireta se dará por empreitada por preço unitário.</a:t>
            </a:r>
          </a:p>
          <a:p>
            <a:pPr marL="722313" algn="just">
              <a:spcBef>
                <a:spcPts val="1100"/>
              </a:spcBef>
            </a:pPr>
            <a:r>
              <a:rPr lang="pt-BR" sz="1200" dirty="0">
                <a:solidFill>
                  <a:schemeClr val="tx1"/>
                </a:solidFill>
                <a:highlight>
                  <a:srgbClr val="FFFFFF"/>
                </a:highlight>
              </a:rPr>
              <a:t>5.2. O prazo de execução do objeto contratual é de 12 (doze) meses, contado a partir do recebimento da primeira ordem de serviço ou instrumento equivalente.</a:t>
            </a:r>
          </a:p>
          <a:p>
            <a:pPr marL="722313" algn="just">
              <a:spcBef>
                <a:spcPts val="1100"/>
              </a:spcBef>
            </a:pPr>
            <a:r>
              <a:rPr lang="pt-BR" sz="1200" dirty="0">
                <a:solidFill>
                  <a:schemeClr val="tx1"/>
                </a:solidFill>
                <a:highlight>
                  <a:srgbClr val="FFFFFF"/>
                </a:highlight>
              </a:rPr>
              <a:t>5.2.1. O prazo de execução poderá ser prorrogado, nos termos da Lei n° 14.133/2021.</a:t>
            </a:r>
          </a:p>
          <a:p>
            <a:pPr marL="722313" algn="just">
              <a:spcBef>
                <a:spcPts val="1100"/>
              </a:spcBef>
            </a:pPr>
            <a:r>
              <a:rPr lang="pt-BR" sz="1200" dirty="0">
                <a:solidFill>
                  <a:schemeClr val="tx1"/>
                </a:solidFill>
                <a:highlight>
                  <a:srgbClr val="FFFFFF"/>
                </a:highlight>
              </a:rPr>
              <a:t>5.3. Os riscos a serem suportados pelo CONTRATANTE e CONTRATADO se encontram descritos nos subitens 11.2 ao 11.5 do edital, da Matriz de Risco.</a:t>
            </a:r>
          </a:p>
          <a:p>
            <a:pPr marL="722313" algn="just">
              <a:spcBef>
                <a:spcPts val="1100"/>
              </a:spcBef>
            </a:pPr>
            <a:r>
              <a:rPr lang="pt-BR" sz="1200" dirty="0">
                <a:solidFill>
                  <a:schemeClr val="tx1"/>
                </a:solidFill>
                <a:highlight>
                  <a:srgbClr val="FFFFFF"/>
                </a:highlight>
              </a:rPr>
              <a:t>(</a:t>
            </a:r>
            <a:r>
              <a:rPr lang="pt-BR" dirty="0"/>
              <a:t>Edital nº 95004/2026. Objeto da licitação é a execução das obras da Barragem Boa Vista dos Parentes, no município de Senador Pompeu – Ce. Disponível em </a:t>
            </a:r>
            <a:r>
              <a:rPr lang="pt-BR" dirty="0">
                <a:hlinkClick r:id="rId4"/>
              </a:rPr>
              <a:t>https://pncp.gov.br/app/editais/07954480000179/2026/1536?utm_source=</a:t>
            </a:r>
            <a:r>
              <a:rPr lang="pt-BR" dirty="0" err="1">
                <a:hlinkClick r:id="rId4"/>
              </a:rPr>
              <a:t>lic-abertas&amp;utm_medium</a:t>
            </a:r>
            <a:r>
              <a:rPr lang="pt-BR" dirty="0">
                <a:hlinkClick r:id="rId4"/>
              </a:rPr>
              <a:t>=</a:t>
            </a:r>
            <a:r>
              <a:rPr lang="pt-BR" dirty="0" err="1">
                <a:hlinkClick r:id="rId4"/>
              </a:rPr>
              <a:t>referral&amp;utm_campaign</a:t>
            </a:r>
            <a:r>
              <a:rPr lang="pt-BR" dirty="0">
                <a:hlinkClick r:id="rId4"/>
              </a:rPr>
              <a:t>=licitação</a:t>
            </a:r>
            <a:r>
              <a:rPr lang="pt-BR" dirty="0"/>
              <a:t>). </a:t>
            </a:r>
          </a:p>
          <a:p>
            <a:pPr marL="722313" algn="just">
              <a:spcBef>
                <a:spcPts val="1100"/>
              </a:spcBef>
            </a:pPr>
            <a:endParaRPr lang="pt-BR" dirty="0"/>
          </a:p>
          <a:p>
            <a:pPr marL="722313" algn="just">
              <a:spcBef>
                <a:spcPts val="1100"/>
              </a:spcBef>
            </a:pPr>
            <a:endParaRPr lang="pt-BR" sz="1200" dirty="0">
              <a:solidFill>
                <a:schemeClr val="tx1"/>
              </a:solidFill>
              <a:highlight>
                <a:srgbClr val="FFFFFF"/>
              </a:highlight>
            </a:endParaRPr>
          </a:p>
          <a:p>
            <a:pPr marL="722313"/>
            <a:r>
              <a:rPr lang="pt-BR" sz="1200" dirty="0"/>
              <a:t>.</a:t>
            </a:r>
            <a:endParaRPr lang="pt-BR" b="1" i="1" dirty="0">
              <a:solidFill>
                <a:srgbClr val="002060"/>
              </a:solidFill>
              <a:highlight>
                <a:srgbClr val="FFFFFF"/>
              </a:highlight>
            </a:endParaRPr>
          </a:p>
          <a:p>
            <a:endParaRPr lang="pt-BR" sz="1300" i="1" dirty="0">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470122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D40D95E-3889-8209-32E6-046AA69C517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07FD989-6194-72C0-2B32-90633288CAF1}"/>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F9C0FB85-C500-3F2B-612C-074FF19D9F42}"/>
              </a:ext>
            </a:extLst>
          </p:cNvPr>
          <p:cNvSpPr txBox="1"/>
          <p:nvPr/>
        </p:nvSpPr>
        <p:spPr>
          <a:xfrm>
            <a:off x="372532" y="0"/>
            <a:ext cx="8534401" cy="4326795"/>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endParaRPr lang="pt-BR" sz="1300" i="1" dirty="0">
              <a:highlight>
                <a:srgbClr val="FFFFFF"/>
              </a:highlight>
            </a:endParaRPr>
          </a:p>
          <a:p>
            <a:r>
              <a:rPr lang="pt-BR" b="1" dirty="0">
                <a:solidFill>
                  <a:srgbClr val="002060"/>
                </a:solidFill>
                <a:highlight>
                  <a:srgbClr val="FFFFFF"/>
                </a:highlight>
              </a:rPr>
              <a:t>Aplicação da análise de riscos nas compras diretas</a:t>
            </a:r>
          </a:p>
          <a:p>
            <a:endParaRPr lang="pt-BR" dirty="0">
              <a:highlight>
                <a:srgbClr val="FFFFFF"/>
              </a:highlight>
            </a:endParaRPr>
          </a:p>
          <a:p>
            <a:pPr marL="722313"/>
            <a:r>
              <a:rPr lang="pt-BR" i="1" dirty="0">
                <a:highlight>
                  <a:srgbClr val="FFFFFF"/>
                </a:highlight>
              </a:rPr>
              <a:t>Art. 72. O processo de contratação direta, que compreende os casos de inexigibilidade e de dispensa de licitação, deverá ser instruído com os seguintes documentos:</a:t>
            </a:r>
          </a:p>
          <a:p>
            <a:pPr marL="722313"/>
            <a:r>
              <a:rPr lang="pt-BR" i="1" dirty="0">
                <a:highlight>
                  <a:srgbClr val="FFFFFF"/>
                </a:highlight>
              </a:rPr>
              <a:t>I - documento de formalização de demanda e, se for o caso, estudo técnico preliminar, análise de riscos, termo de referência, projeto básico ou projeto executivo;</a:t>
            </a:r>
          </a:p>
          <a:p>
            <a:pPr algn="just">
              <a:spcBef>
                <a:spcPts val="1100"/>
              </a:spcBef>
            </a:pPr>
            <a:r>
              <a:rPr lang="pt-BR" b="1" dirty="0">
                <a:solidFill>
                  <a:srgbClr val="002060"/>
                </a:solidFill>
                <a:highlight>
                  <a:srgbClr val="FFFFFF"/>
                </a:highlight>
              </a:rPr>
              <a:t>Utilização de mapa de riscos e matriz de riscos conforme o caso</a:t>
            </a:r>
          </a:p>
          <a:p>
            <a:pPr algn="just">
              <a:spcBef>
                <a:spcPts val="1100"/>
              </a:spcBef>
            </a:pPr>
            <a:r>
              <a:rPr lang="pt-BR" dirty="0"/>
              <a:t>“</a:t>
            </a:r>
            <a:r>
              <a:rPr lang="pt-BR" i="1" dirty="0"/>
              <a:t>Cabe pontuar que a etapa de Gerenciamento de Riscos, exceto quanto àquela relacionada à fase de gestão do contrato, pode ser dispensada no caso das contratações diretas (artigo 72, inciso I, da Lei nº 14.133/2021). A dispensa do mapa de risco está condicionada à juntada aos autos de justificativa, demonstrando, por exemplo, que a elaboração do documento é incompatível com a urgência da contratação.</a:t>
            </a:r>
            <a:r>
              <a:rPr lang="pt-BR" dirty="0"/>
              <a:t>” (Instrumento de padronização dos procedimentos de contratação – Brasília : Advocacia-Geral da União : Ministério da Gestão e Inovação em Serviços Públicos, 2023, p. 34). </a:t>
            </a:r>
            <a:endParaRPr lang="pt-BR" b="1" dirty="0">
              <a:solidFill>
                <a:schemeClr val="tx1"/>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856874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0332EC2-E0CE-E4C0-AEA3-5A143BBD65D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4C10E17-065C-1FFF-7FB2-F59C549731BA}"/>
              </a:ext>
            </a:extLst>
          </p:cNvPr>
          <p:cNvPicPr preferRelativeResize="0"/>
          <p:nvPr/>
        </p:nvPicPr>
        <p:blipFill>
          <a:blip r:embed="rId3">
            <a:alphaModFix/>
          </a:blip>
          <a:stretch>
            <a:fillRect/>
          </a:stretch>
        </p:blipFill>
        <p:spPr>
          <a:xfrm>
            <a:off x="124188" y="0"/>
            <a:ext cx="9143990" cy="5143500"/>
          </a:xfrm>
          <a:prstGeom prst="rect">
            <a:avLst/>
          </a:prstGeom>
          <a:noFill/>
          <a:ln>
            <a:noFill/>
          </a:ln>
        </p:spPr>
      </p:pic>
      <p:sp>
        <p:nvSpPr>
          <p:cNvPr id="62" name="Google Shape;62;p14">
            <a:extLst>
              <a:ext uri="{FF2B5EF4-FFF2-40B4-BE49-F238E27FC236}">
                <a16:creationId xmlns:a16="http://schemas.microsoft.com/office/drawing/2014/main" id="{B4049126-DE76-0D55-49B2-445A7152F14F}"/>
              </a:ext>
            </a:extLst>
          </p:cNvPr>
          <p:cNvSpPr txBox="1"/>
          <p:nvPr/>
        </p:nvSpPr>
        <p:spPr>
          <a:xfrm>
            <a:off x="372532" y="0"/>
            <a:ext cx="8534401" cy="4921830"/>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dirty="0">
              <a:solidFill>
                <a:srgbClr val="002060"/>
              </a:solidFill>
              <a:highlight>
                <a:srgbClr val="FFFFFF"/>
              </a:highlight>
            </a:endParaRPr>
          </a:p>
          <a:p>
            <a:r>
              <a:rPr lang="pt-BR" b="1" dirty="0">
                <a:solidFill>
                  <a:srgbClr val="002060"/>
                </a:solidFill>
                <a:highlight>
                  <a:srgbClr val="FFFFFF"/>
                </a:highlight>
              </a:rPr>
              <a:t>Ferramentas de preservação do equilíbrio econômico-financeiro</a:t>
            </a:r>
          </a:p>
          <a:p>
            <a:endParaRPr lang="pt-BR" b="1" dirty="0">
              <a:solidFill>
                <a:srgbClr val="002060"/>
              </a:solidFill>
              <a:highlight>
                <a:srgbClr val="FFFFFF"/>
              </a:highlight>
            </a:endParaRPr>
          </a:p>
          <a:p>
            <a:pPr marL="285750" indent="-285750" algn="just">
              <a:buFont typeface="Arial" panose="020B0604020202020204" pitchFamily="34" charset="0"/>
              <a:buChar char="•"/>
            </a:pPr>
            <a:r>
              <a:rPr lang="pt-BR" b="1" dirty="0">
                <a:solidFill>
                  <a:srgbClr val="002060"/>
                </a:solidFill>
                <a:highlight>
                  <a:srgbClr val="FFFFFF"/>
                </a:highlight>
              </a:rPr>
              <a:t>reajustamento em sentido estrito</a:t>
            </a:r>
            <a:r>
              <a:rPr lang="pt-BR" dirty="0">
                <a:highlight>
                  <a:srgbClr val="FFFFFF"/>
                </a:highlight>
              </a:rPr>
              <a:t>: forma de manutenção do equilíbrio econômico-financeiro de contrato consistente na aplicação do índice de correção monetária previsto no contrato, que deve retratar a variação efetiva do custo de produção, admitida a adoção de índices específicos ou setoriais;</a:t>
            </a:r>
          </a:p>
          <a:p>
            <a:pPr marL="285750" indent="-285750" algn="just">
              <a:buFont typeface="Arial" panose="020B0604020202020204" pitchFamily="34" charset="0"/>
              <a:buChar char="•"/>
            </a:pPr>
            <a:r>
              <a:rPr lang="pt-BR" b="1" dirty="0">
                <a:solidFill>
                  <a:srgbClr val="002060"/>
                </a:solidFill>
                <a:highlight>
                  <a:srgbClr val="FFFFFF"/>
                </a:highlight>
              </a:rPr>
              <a:t>repactuação:</a:t>
            </a:r>
            <a:r>
              <a:rPr lang="pt-BR" dirty="0">
                <a:highlight>
                  <a:srgbClr val="FFFFFF"/>
                </a:highlight>
              </a:rPr>
              <a:t> forma de manutenção do equilíbrio econômico-financeiro de contrato utilizada para serviços contínuos com regime de dedicação exclusiva de mão de obra ou predominância de mão de obra, por meio da análise da variação dos custos contratuais, devendo estar prevista no edital com data vinculada à apresentação das propostas, para os custos decorrentes do mercado, e com data vinculada ao acordo, à convenção coletiva ou ao dissídio coletivo ao qual o orçamento esteja vinculado, para os custos decorrentes da mão de obra;</a:t>
            </a:r>
          </a:p>
          <a:p>
            <a:pPr marL="285750" indent="-285750" algn="just">
              <a:buFont typeface="Arial" panose="020B0604020202020204" pitchFamily="34" charset="0"/>
              <a:buChar char="•"/>
            </a:pPr>
            <a:r>
              <a:rPr lang="pt-BR" b="1" dirty="0">
                <a:solidFill>
                  <a:srgbClr val="002060"/>
                </a:solidFill>
                <a:highlight>
                  <a:srgbClr val="FFFFFF"/>
                </a:highlight>
              </a:rPr>
              <a:t>revisão: </a:t>
            </a:r>
            <a:r>
              <a:rPr lang="pt-BR" dirty="0">
                <a:highlight>
                  <a:srgbClr val="FFFFFF"/>
                </a:highlight>
              </a:rPr>
              <a:t>usualmente denominado revisão de preços, destina-se a situações em que o equilíbrio econômico-financeiro do contrato é impactado por situações imprevisíveis ou previsíveis, porém de efeitos incalculáveis. </a:t>
            </a:r>
          </a:p>
          <a:p>
            <a:r>
              <a:rPr lang="pt-BR" b="1" dirty="0">
                <a:highlight>
                  <a:srgbClr val="FFFFFF"/>
                </a:highlight>
              </a:rPr>
              <a:t> </a:t>
            </a:r>
            <a:endParaRPr lang="pt-BR" dirty="0">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6362461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1882A69-7530-024B-1F46-A63BA60F396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9F370C3-52C2-3C50-94A8-CFF97D9C068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14372E5-DD15-AB93-D0E8-52F2E51B7A39}"/>
              </a:ext>
            </a:extLst>
          </p:cNvPr>
          <p:cNvSpPr txBox="1"/>
          <p:nvPr/>
        </p:nvSpPr>
        <p:spPr>
          <a:xfrm>
            <a:off x="372532" y="0"/>
            <a:ext cx="8534401" cy="490644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r>
              <a:rPr lang="pt-BR" b="1" dirty="0">
                <a:solidFill>
                  <a:srgbClr val="002060"/>
                </a:solidFill>
                <a:highlight>
                  <a:srgbClr val="FFFFFF"/>
                </a:highlight>
              </a:rPr>
              <a:t>Sobre o reajuste</a:t>
            </a:r>
          </a:p>
          <a:p>
            <a:pPr algn="ctr"/>
            <a:endParaRPr lang="pt-BR" sz="1300" b="1" dirty="0">
              <a:solidFill>
                <a:srgbClr val="002060"/>
              </a:solidFill>
              <a:highlight>
                <a:srgbClr val="FFFFFF"/>
              </a:highlight>
            </a:endParaRPr>
          </a:p>
          <a:p>
            <a:pPr marL="285750" indent="-285750" algn="just">
              <a:buFont typeface="Arial" panose="020B0604020202020204" pitchFamily="34" charset="0"/>
              <a:buChar char="•"/>
            </a:pPr>
            <a:r>
              <a:rPr lang="pt-BR" sz="1300" dirty="0"/>
              <a:t>Independentemente do prazo de duração do contrato, o edital deve prever obrigatoriamente um índice de reajustamento de preços. </a:t>
            </a:r>
          </a:p>
          <a:p>
            <a:pPr algn="just"/>
            <a:endParaRPr lang="pt-BR" sz="1300" dirty="0"/>
          </a:p>
          <a:p>
            <a:pPr marL="285750" indent="-285750" algn="just">
              <a:buFont typeface="Arial" panose="020B0604020202020204" pitchFamily="34" charset="0"/>
              <a:buChar char="•"/>
            </a:pPr>
            <a:r>
              <a:rPr lang="pt-BR" sz="1300" dirty="0"/>
              <a:t>Para concessão de reajuste, o marco inicial conta-se da data do orçamento estimado a que a proposta se referir (estimativa realizada pela Administração), conforme previsto no edital e no contrato. </a:t>
            </a:r>
          </a:p>
          <a:p>
            <a:pPr marL="285750" indent="-285750" algn="just">
              <a:buFont typeface="Arial" panose="020B0604020202020204" pitchFamily="34" charset="0"/>
              <a:buChar char="•"/>
            </a:pPr>
            <a:endParaRPr lang="pt-BR" sz="1300" dirty="0"/>
          </a:p>
          <a:p>
            <a:pPr marL="285750" indent="-285750" algn="just">
              <a:buFont typeface="Arial" panose="020B0604020202020204" pitchFamily="34" charset="0"/>
              <a:buChar char="•"/>
            </a:pPr>
            <a:r>
              <a:rPr lang="pt-BR" sz="1300" dirty="0"/>
              <a:t>Para efetuar o reajuste, não é necessário termo aditivo. Pode ser realizado por simples apostila. </a:t>
            </a:r>
          </a:p>
          <a:p>
            <a:pPr marL="285750" indent="-285750" algn="just">
              <a:buFont typeface="Arial" panose="020B0604020202020204" pitchFamily="34" charset="0"/>
              <a:buChar char="•"/>
            </a:pPr>
            <a:endParaRPr lang="pt-BR" sz="1300" dirty="0"/>
          </a:p>
          <a:p>
            <a:pPr marL="285750" indent="-285750" algn="just">
              <a:buFont typeface="Arial" panose="020B0604020202020204" pitchFamily="34" charset="0"/>
              <a:buChar char="•"/>
            </a:pPr>
            <a:r>
              <a:rPr lang="pt-BR" sz="1300" dirty="0"/>
              <a:t>O estabelecimento do critério de reajuste de preços, tanto no edital quanto no contrato, não constitui discricionariedade conferida ao gestor, mas sim verdadeira imposição, ante o disposto nos </a:t>
            </a:r>
            <a:r>
              <a:rPr lang="pt-BR" sz="1300" dirty="0" err="1"/>
              <a:t>arts</a:t>
            </a:r>
            <a:r>
              <a:rPr lang="pt-BR" sz="1300" dirty="0"/>
              <a:t>. 40, inciso XI, e 55, inciso III, da Lei 8.666/1993, ainda que a vigência contratual prevista não supere doze meses. Entretanto</a:t>
            </a:r>
            <a:r>
              <a:rPr lang="pt-BR" sz="1300" b="1" dirty="0"/>
              <a:t>, eventual ausência de cláusula de reajuste de preços não constitui impedimento ao reequilíbrio econômico-financeiro do contrato, sob pena de ofensa à garantia inserta no art. 37, inciso XXI, da CF</a:t>
            </a:r>
            <a:r>
              <a:rPr lang="pt-BR" sz="1300" dirty="0"/>
              <a:t>. (TCU, Acórdão 7184/2018-Segunda Câmara)</a:t>
            </a:r>
            <a:endParaRPr lang="pt-BR" sz="1300" b="1" dirty="0">
              <a:solidFill>
                <a:srgbClr val="002060"/>
              </a:solidFill>
              <a:highlight>
                <a:srgbClr val="FFFFFF"/>
              </a:highlight>
            </a:endParaRPr>
          </a:p>
          <a:p>
            <a:pPr algn="ctr"/>
            <a:endParaRPr lang="pt-BR" dirty="0">
              <a:solidFill>
                <a:srgbClr val="002060"/>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8741418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D1CAFA9-7C17-24C2-5C26-7D7B36A5128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2FA8719-9973-070E-D828-DA9728830249}"/>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8DB9951-C1B4-49FF-17B2-8FBD1F9DEDDA}"/>
              </a:ext>
            </a:extLst>
          </p:cNvPr>
          <p:cNvSpPr txBox="1"/>
          <p:nvPr/>
        </p:nvSpPr>
        <p:spPr>
          <a:xfrm>
            <a:off x="372532" y="0"/>
            <a:ext cx="8534401" cy="318289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r>
              <a:rPr lang="pt-BR" b="1" dirty="0">
                <a:solidFill>
                  <a:srgbClr val="002060"/>
                </a:solidFill>
                <a:highlight>
                  <a:srgbClr val="FFFFFF"/>
                </a:highlight>
              </a:rPr>
              <a:t>Sobre o reajuste</a:t>
            </a:r>
          </a:p>
          <a:p>
            <a:pPr algn="ctr"/>
            <a:endParaRPr lang="pt-BR" sz="1300" b="1" dirty="0">
              <a:solidFill>
                <a:srgbClr val="002060"/>
              </a:solidFill>
              <a:highlight>
                <a:srgbClr val="FFFFFF"/>
              </a:highlight>
            </a:endParaRPr>
          </a:p>
          <a:p>
            <a:pPr marL="285750" indent="-285750" algn="just">
              <a:buFont typeface="Arial" panose="020B0604020202020204" pitchFamily="34" charset="0"/>
              <a:buChar char="•"/>
            </a:pPr>
            <a:r>
              <a:rPr lang="pt-BR" dirty="0">
                <a:solidFill>
                  <a:schemeClr val="tx1"/>
                </a:solidFill>
                <a:highlight>
                  <a:srgbClr val="FFFFFF"/>
                </a:highlight>
              </a:rPr>
              <a:t>“Processual Civil e Administrativo. Contrato Administrativo. Reajuste de preços. Ausência de autorização contratual. Descabimento. 1. O reajuste do contrato administrativo é conduta autorizada por lei e convencionada entre as partes contratantes que tem por escopo manter o equilíbrio econômico-financeiro do contrato. 2. Ausente previsão contratual, resta inviabilizado o pretendido reajustamento do contrato administrativo. 3. Recurso especial conhecido em parte e, nessa parte, não provido.” (STJ, 2ª Turma, Resp. 730.568/SP, j. 06.09.2017)</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579481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CD8DE1A-E396-7EBC-AE78-5FDC119E0D6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0663C4F-C787-09AE-1E08-797D9968E0E9}"/>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0F197261-CBB1-E0FF-32F7-F5DDDC42D52A}"/>
              </a:ext>
            </a:extLst>
          </p:cNvPr>
          <p:cNvSpPr txBox="1"/>
          <p:nvPr/>
        </p:nvSpPr>
        <p:spPr>
          <a:xfrm>
            <a:off x="-101590" y="100696"/>
            <a:ext cx="9143990" cy="4801284"/>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marL="361950" algn="just">
              <a:lnSpc>
                <a:spcPct val="150000"/>
              </a:lnSpc>
            </a:pPr>
            <a:r>
              <a:rPr lang="pt-BR" sz="1200" b="1" dirty="0">
                <a:solidFill>
                  <a:srgbClr val="002060"/>
                </a:solidFill>
              </a:rPr>
              <a:t>Fundamento legal – Lei 14.133/2021</a:t>
            </a:r>
          </a:p>
          <a:p>
            <a:pPr marL="722313" algn="just">
              <a:lnSpc>
                <a:spcPct val="150000"/>
              </a:lnSpc>
            </a:pPr>
            <a:r>
              <a:rPr lang="pt-BR" sz="1200" i="1" dirty="0"/>
              <a:t>Art. 11.</a:t>
            </a:r>
            <a:r>
              <a:rPr lang="pt-BR" sz="1200" b="1" i="1" dirty="0"/>
              <a:t> </a:t>
            </a:r>
            <a:r>
              <a:rPr lang="pt-BR" sz="1200" i="1" dirty="0"/>
              <a:t>O processo licitatório tem por objetivos:</a:t>
            </a:r>
          </a:p>
          <a:p>
            <a:pPr marL="722313" algn="just">
              <a:lnSpc>
                <a:spcPct val="150000"/>
              </a:lnSpc>
            </a:pPr>
            <a:r>
              <a:rPr lang="pt-BR" sz="1200" i="1" dirty="0"/>
              <a:t>I - assegurar a seleção da proposta apta a gerar o resultado de contratação mais vantajoso para a Administração Pública, inclusive no que se refere ao ciclo de vida do objeto;</a:t>
            </a:r>
          </a:p>
          <a:p>
            <a:pPr marL="722313" algn="just">
              <a:lnSpc>
                <a:spcPct val="150000"/>
              </a:lnSpc>
            </a:pPr>
            <a:r>
              <a:rPr lang="pt-BR" sz="1200" i="1" dirty="0"/>
              <a:t>II - assegurar tratamento isonômico entre os licitantes, bem como a justa competição;</a:t>
            </a:r>
          </a:p>
          <a:p>
            <a:pPr marL="722313" algn="just">
              <a:lnSpc>
                <a:spcPct val="150000"/>
              </a:lnSpc>
            </a:pPr>
            <a:r>
              <a:rPr lang="pt-BR" sz="1200" i="1" dirty="0"/>
              <a:t>III - evitar contratações com sobrepreço ou com preços manifestamente inexequíveis e superfaturamento na execução dos contratos;</a:t>
            </a:r>
          </a:p>
          <a:p>
            <a:pPr marL="722313" algn="just">
              <a:lnSpc>
                <a:spcPct val="150000"/>
              </a:lnSpc>
            </a:pPr>
            <a:r>
              <a:rPr lang="pt-BR" sz="1200" i="1" dirty="0"/>
              <a:t>IV - incentivar a inovação e o desenvolvimento nacional sustentável.</a:t>
            </a:r>
          </a:p>
          <a:p>
            <a:pPr marL="722313" algn="just">
              <a:lnSpc>
                <a:spcPct val="150000"/>
              </a:lnSpc>
            </a:pPr>
            <a:r>
              <a:rPr lang="pt-BR" sz="1200" i="1" dirty="0"/>
              <a:t>Parágrafo único. </a:t>
            </a:r>
            <a:r>
              <a:rPr lang="pt-BR" sz="1200" b="1" i="1" u="sng" dirty="0"/>
              <a:t>A alta administração do órgão ou entidade é responsável pela governança das contratações e deve implementar processos e estruturas, inclusive de gestão de riscos</a:t>
            </a:r>
            <a:r>
              <a:rPr lang="pt-BR" sz="1200" i="1" dirty="0"/>
              <a:t> e controles internos, para avaliar, direcionar e monitorar os processos licitatórios e os respectivos contratos, com o intuito de alcançar os objetivos estabelecidos no </a:t>
            </a:r>
            <a:r>
              <a:rPr lang="pt-BR" sz="1200" b="1" i="1" dirty="0"/>
              <a:t>caput</a:t>
            </a:r>
            <a:r>
              <a:rPr lang="pt-BR" sz="1200" i="1" dirty="0"/>
              <a:t> deste artigo, promover um ambiente íntegro e confiável, assegurar o alinhamento das contratações ao planejamento estratégico e às leis orçamentárias e promover eficiência, efetividade e eficácia em suas contratações.</a:t>
            </a: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139102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9D91C39-7A05-86F9-63CC-3281B4718C8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2AB86A3-3CE7-C0E3-2983-B45BD9228D2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28E9C03-710E-1C29-2B05-8794D1B0A4EA}"/>
              </a:ext>
            </a:extLst>
          </p:cNvPr>
          <p:cNvSpPr txBox="1"/>
          <p:nvPr/>
        </p:nvSpPr>
        <p:spPr>
          <a:xfrm>
            <a:off x="372532" y="0"/>
            <a:ext cx="8534401" cy="4060056"/>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r>
              <a:rPr lang="pt-BR" b="1" dirty="0">
                <a:solidFill>
                  <a:srgbClr val="002060"/>
                </a:solidFill>
                <a:highlight>
                  <a:srgbClr val="FFFFFF"/>
                </a:highlight>
              </a:rPr>
              <a:t>Sobre a repactuação</a:t>
            </a:r>
          </a:p>
          <a:p>
            <a:endParaRPr lang="pt-BR" b="1" dirty="0">
              <a:solidFill>
                <a:srgbClr val="002060"/>
              </a:solidFill>
              <a:highlight>
                <a:srgbClr val="FFFFFF"/>
              </a:highlight>
            </a:endParaRPr>
          </a:p>
          <a:p>
            <a:pPr marL="285750" indent="-285750">
              <a:buFont typeface="Arial" panose="020B0604020202020204" pitchFamily="34" charset="0"/>
              <a:buChar char="•"/>
            </a:pPr>
            <a:r>
              <a:rPr lang="pt-BR" dirty="0">
                <a:highlight>
                  <a:srgbClr val="FFFFFF"/>
                </a:highlight>
              </a:rPr>
              <a:t>Os serviços contínuos com regime de dedicação exclusiva de mão de obra são aqueles cujo modelo de execução contratual exige, entre outros requisitos, que:</a:t>
            </a:r>
          </a:p>
          <a:p>
            <a:endParaRPr lang="pt-BR" dirty="0">
              <a:highlight>
                <a:srgbClr val="FFFFFF"/>
              </a:highlight>
            </a:endParaRPr>
          </a:p>
          <a:p>
            <a:pPr marL="722313"/>
            <a:r>
              <a:rPr lang="pt-BR" dirty="0">
                <a:highlight>
                  <a:srgbClr val="FFFFFF"/>
                </a:highlight>
              </a:rPr>
              <a:t>- os empregados do contratado fiquem à disposição nas dependências do contratante para a prestação dos serviços;</a:t>
            </a:r>
          </a:p>
          <a:p>
            <a:pPr marL="722313"/>
            <a:r>
              <a:rPr lang="pt-BR" dirty="0">
                <a:highlight>
                  <a:srgbClr val="FFFFFF"/>
                </a:highlight>
              </a:rPr>
              <a:t>- o contratado não compartilhe os recursos humanos e materiais disponíveis de uma contratação para execução simultânea de outros contratos;</a:t>
            </a:r>
          </a:p>
          <a:p>
            <a:pPr marL="722313"/>
            <a:r>
              <a:rPr lang="pt-BR" dirty="0">
                <a:highlight>
                  <a:srgbClr val="FFFFFF"/>
                </a:highlight>
              </a:rPr>
              <a:t>- o contratado possibilite a fiscalização pelo contratante quanto à distribuição, controle e supervisão dos recursos humanos alocados aos seus contratos.</a:t>
            </a:r>
          </a:p>
          <a:p>
            <a:pPr marL="285750" indent="-285750">
              <a:buFont typeface="Arial" panose="020B0604020202020204" pitchFamily="34" charset="0"/>
              <a:buChar char="•"/>
            </a:pPr>
            <a:endParaRPr lang="pt-BR" dirty="0">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667720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8598056-7D02-FE8A-59D5-ACD1C4368A3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D975485-115A-B4C6-915F-FB9EECAB06E6}"/>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F0918232-CC58-4AA3-1A3F-A6AB4DF186F7}"/>
              </a:ext>
            </a:extLst>
          </p:cNvPr>
          <p:cNvSpPr txBox="1"/>
          <p:nvPr/>
        </p:nvSpPr>
        <p:spPr>
          <a:xfrm>
            <a:off x="372532" y="0"/>
            <a:ext cx="8534401" cy="535271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r>
              <a:rPr lang="pt-BR" b="1" dirty="0">
                <a:solidFill>
                  <a:srgbClr val="002060"/>
                </a:solidFill>
                <a:highlight>
                  <a:srgbClr val="FFFFFF"/>
                </a:highlight>
              </a:rPr>
              <a:t>Sobre a repactuação</a:t>
            </a:r>
          </a:p>
          <a:p>
            <a:endParaRPr lang="pt-BR" b="1" dirty="0">
              <a:solidFill>
                <a:srgbClr val="002060"/>
              </a:solidFill>
              <a:highlight>
                <a:srgbClr val="FFFFFF"/>
              </a:highlight>
            </a:endParaRPr>
          </a:p>
          <a:p>
            <a:pPr marL="285750" indent="-285750">
              <a:buFont typeface="Arial" panose="020B0604020202020204" pitchFamily="34" charset="0"/>
              <a:buChar char="•"/>
            </a:pPr>
            <a:r>
              <a:rPr lang="pt-BR" i="1" dirty="0">
                <a:highlight>
                  <a:srgbClr val="FFFFFF"/>
                </a:highlight>
              </a:rPr>
              <a:t>A repactuação não é permitida antes de decorrido, pelo menos, um ano, contado:</a:t>
            </a:r>
          </a:p>
          <a:p>
            <a:endParaRPr lang="pt-BR" i="1" dirty="0">
              <a:highlight>
                <a:srgbClr val="FFFFFF"/>
              </a:highlight>
            </a:endParaRPr>
          </a:p>
          <a:p>
            <a:pPr marL="722313" algn="just"/>
            <a:r>
              <a:rPr lang="pt-BR" i="1" dirty="0">
                <a:highlight>
                  <a:srgbClr val="FFFFFF"/>
                </a:highlight>
              </a:rPr>
              <a:t>a) para custos decorrentes do mercado (insumos e materiais), da data da apresentação da proposta. Esses custos, por não envolverem mão de obra, serão apenas reajustados (vide item 6.3), desde que haja previsão contratual de um ou mais índices oficiais de reajuste; e</a:t>
            </a:r>
          </a:p>
          <a:p>
            <a:pPr marL="722313" algn="just"/>
            <a:r>
              <a:rPr lang="pt-BR" i="1" dirty="0">
                <a:highlight>
                  <a:srgbClr val="FFFFFF"/>
                </a:highlight>
              </a:rPr>
              <a:t>b) para os custos de mão de obra:</a:t>
            </a:r>
          </a:p>
          <a:p>
            <a:pPr marL="1008063" lvl="1" indent="-285750" algn="just">
              <a:buFont typeface="Arial" panose="020B0604020202020204" pitchFamily="34" charset="0"/>
              <a:buChar char="•"/>
            </a:pPr>
            <a:r>
              <a:rPr lang="pt-BR" i="1" dirty="0">
                <a:highlight>
                  <a:srgbClr val="FFFFFF"/>
                </a:highlight>
              </a:rPr>
              <a:t>para a primeira repactuação, da data-base prevista em acordo, convenção coletiva ou dissídio coletivo ao qual a proposta esteja vinculada, relativa a cada categoria profissional abrangida pelo contrato. Considera-se a data-base como a data de início dos efeitos financeiros decorrentes do acordo, convenção ou dissídio (fato gerador da repactuação);</a:t>
            </a:r>
          </a:p>
          <a:p>
            <a:pPr marL="1008063" lvl="1" indent="-285750" algn="just">
              <a:buFont typeface="Arial" panose="020B0604020202020204" pitchFamily="34" charset="0"/>
              <a:buChar char="•"/>
            </a:pPr>
            <a:r>
              <a:rPr lang="pt-BR" i="1" dirty="0">
                <a:highlight>
                  <a:srgbClr val="FFFFFF"/>
                </a:highlight>
              </a:rPr>
              <a:t>nas repactuações subsequentes à prime)ira, a anualidade será contada a partir da data da última repactuação correspondente à mesma parcela objeto da nova solicitação. Entende-se como última repactuação a data em que iniciados seus efeitos financeiros, independentemente daquela em que apostilada. (</a:t>
            </a:r>
            <a:r>
              <a:rPr lang="pt-BR" b="1" dirty="0">
                <a:highlight>
                  <a:srgbClr val="FFFFFF"/>
                </a:highlight>
              </a:rPr>
              <a:t>Licitações e Contratos: Orientações e Jurisprudência do TCU)</a:t>
            </a:r>
            <a:endParaRPr lang="pt-BR" i="1" dirty="0">
              <a:highlight>
                <a:srgbClr val="FFFFFF"/>
              </a:highlight>
            </a:endParaRPr>
          </a:p>
          <a:p>
            <a:endParaRPr lang="pt-BR" dirty="0">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0544153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867263D-0B05-4549-15EA-6C9635BB9A5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1A41EB8-6FC1-F28A-716E-65EB227488E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60B20F3B-76F3-78FA-56C1-07E447181484}"/>
              </a:ext>
            </a:extLst>
          </p:cNvPr>
          <p:cNvSpPr txBox="1"/>
          <p:nvPr/>
        </p:nvSpPr>
        <p:spPr>
          <a:xfrm>
            <a:off x="372532" y="0"/>
            <a:ext cx="8534401" cy="5309628"/>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pPr>
              <a:lnSpc>
                <a:spcPct val="120000"/>
              </a:lnSpc>
            </a:pPr>
            <a:r>
              <a:rPr lang="pt-BR" b="1" dirty="0">
                <a:solidFill>
                  <a:srgbClr val="002060"/>
                </a:solidFill>
                <a:highlight>
                  <a:srgbClr val="FFFFFF"/>
                </a:highlight>
              </a:rPr>
              <a:t>Sobre a repactuação</a:t>
            </a:r>
          </a:p>
          <a:p>
            <a:pPr marL="285750" indent="-285750">
              <a:lnSpc>
                <a:spcPct val="120000"/>
              </a:lnSpc>
              <a:buFont typeface="Arial" panose="020B0604020202020204" pitchFamily="34" charset="0"/>
              <a:buChar char="•"/>
            </a:pPr>
            <a:r>
              <a:rPr lang="pt-BR" dirty="0">
                <a:highlight>
                  <a:srgbClr val="FFFFFF"/>
                </a:highlight>
              </a:rPr>
              <a:t>Pode ser formalizada por apostilamento</a:t>
            </a:r>
          </a:p>
          <a:p>
            <a:pPr>
              <a:lnSpc>
                <a:spcPct val="120000"/>
              </a:lnSpc>
            </a:pPr>
            <a:endParaRPr lang="pt-BR" dirty="0">
              <a:highlight>
                <a:srgbClr val="FFFFFF"/>
              </a:highlight>
            </a:endParaRPr>
          </a:p>
          <a:p>
            <a:pPr>
              <a:lnSpc>
                <a:spcPct val="120000"/>
              </a:lnSpc>
            </a:pPr>
            <a:r>
              <a:rPr lang="pt-BR" b="1" dirty="0">
                <a:solidFill>
                  <a:srgbClr val="002060"/>
                </a:solidFill>
                <a:highlight>
                  <a:srgbClr val="FFFFFF"/>
                </a:highlight>
              </a:rPr>
              <a:t>Sobre a revisão</a:t>
            </a:r>
          </a:p>
          <a:p>
            <a:pPr>
              <a:lnSpc>
                <a:spcPct val="120000"/>
              </a:lnSpc>
            </a:pPr>
            <a:endParaRPr lang="pt-BR" b="1" dirty="0">
              <a:solidFill>
                <a:srgbClr val="002060"/>
              </a:solidFill>
              <a:highlight>
                <a:srgbClr val="FFFFFF"/>
              </a:highlight>
            </a:endParaRPr>
          </a:p>
          <a:p>
            <a:pPr marL="285750" indent="-285750">
              <a:lnSpc>
                <a:spcPct val="120000"/>
              </a:lnSpc>
              <a:buFont typeface="Arial" panose="020B0604020202020204" pitchFamily="34" charset="0"/>
              <a:buChar char="•"/>
            </a:pPr>
            <a:r>
              <a:rPr lang="pt-BR" dirty="0">
                <a:solidFill>
                  <a:schemeClr val="tx1"/>
                </a:solidFill>
                <a:highlight>
                  <a:srgbClr val="FFFFFF"/>
                </a:highlight>
              </a:rPr>
              <a:t>Não depende de previsão em edital e em contrato.</a:t>
            </a:r>
          </a:p>
          <a:p>
            <a:pPr marL="285750" indent="-285750">
              <a:lnSpc>
                <a:spcPct val="120000"/>
              </a:lnSpc>
              <a:buFont typeface="Arial" panose="020B0604020202020204" pitchFamily="34" charset="0"/>
              <a:buChar char="•"/>
            </a:pPr>
            <a:r>
              <a:rPr lang="pt-BR" dirty="0">
                <a:solidFill>
                  <a:schemeClr val="tx1"/>
                </a:solidFill>
                <a:highlight>
                  <a:srgbClr val="FFFFFF"/>
                </a:highlight>
              </a:rPr>
              <a:t>Não há periodicidade mínima para revisão. </a:t>
            </a:r>
          </a:p>
          <a:p>
            <a:pPr marL="285750" indent="-285750">
              <a:lnSpc>
                <a:spcPct val="120000"/>
              </a:lnSpc>
              <a:buFont typeface="Arial" panose="020B0604020202020204" pitchFamily="34" charset="0"/>
              <a:buChar char="•"/>
            </a:pPr>
            <a:r>
              <a:rPr lang="pt-BR" dirty="0">
                <a:solidFill>
                  <a:schemeClr val="tx1"/>
                </a:solidFill>
                <a:highlight>
                  <a:srgbClr val="FFFFFF"/>
                </a:highlight>
              </a:rPr>
              <a:t>Pressupostos:</a:t>
            </a:r>
          </a:p>
          <a:p>
            <a:pPr marL="285750" indent="-285750">
              <a:lnSpc>
                <a:spcPct val="120000"/>
              </a:lnSpc>
              <a:buFont typeface="Wingdings" panose="05000000000000000000" pitchFamily="2" charset="2"/>
              <a:buChar char="Ø"/>
            </a:pPr>
            <a:r>
              <a:rPr lang="pt-BR" dirty="0">
                <a:solidFill>
                  <a:schemeClr val="tx1"/>
                </a:solidFill>
                <a:highlight>
                  <a:srgbClr val="FFFFFF"/>
                </a:highlight>
              </a:rPr>
              <a:t>Majoração dos encargos do contratado em decorrência de ato ou fato da Administração contratante: Todo ato ou fato da Administração mesmo que legítimo que repercuta nos custos do contratado;</a:t>
            </a:r>
          </a:p>
          <a:p>
            <a:pPr marL="285750" indent="-285750">
              <a:lnSpc>
                <a:spcPct val="120000"/>
              </a:lnSpc>
              <a:buFont typeface="Wingdings" panose="05000000000000000000" pitchFamily="2" charset="2"/>
              <a:buChar char="Ø"/>
            </a:pPr>
            <a:r>
              <a:rPr lang="pt-BR" dirty="0">
                <a:solidFill>
                  <a:schemeClr val="tx1"/>
                </a:solidFill>
                <a:highlight>
                  <a:srgbClr val="FFFFFF"/>
                </a:highlight>
              </a:rPr>
              <a:t>Teoria da imprevisão: Evento estranho a vontade das partes. Fatos imprevisíveis ou previsíveis de </a:t>
            </a:r>
            <a:r>
              <a:rPr lang="pt-BR" dirty="0" err="1">
                <a:solidFill>
                  <a:schemeClr val="tx1"/>
                </a:solidFill>
                <a:highlight>
                  <a:srgbClr val="FFFFFF"/>
                </a:highlight>
              </a:rPr>
              <a:t>consequencias</a:t>
            </a:r>
            <a:r>
              <a:rPr lang="pt-BR" dirty="0">
                <a:solidFill>
                  <a:schemeClr val="tx1"/>
                </a:solidFill>
                <a:highlight>
                  <a:srgbClr val="FFFFFF"/>
                </a:highlight>
              </a:rPr>
              <a:t> incalculáveis, caso fortuito (natureza), força maior (humano) e fato do príncipe (determinação estatal geral e imprevisível que onera excessivamente o contrato). (</a:t>
            </a:r>
            <a:r>
              <a:rPr lang="pt-BR" dirty="0" err="1">
                <a:solidFill>
                  <a:schemeClr val="tx1"/>
                </a:solidFill>
                <a:highlight>
                  <a:srgbClr val="FFFFFF"/>
                </a:highlight>
              </a:rPr>
              <a:t>Niebuhr</a:t>
            </a:r>
            <a:r>
              <a:rPr lang="pt-BR" dirty="0">
                <a:solidFill>
                  <a:schemeClr val="tx1"/>
                </a:solidFill>
                <a:highlight>
                  <a:srgbClr val="FFFFFF"/>
                </a:highlight>
              </a:rPr>
              <a:t>, 2025, p. 1262). </a:t>
            </a:r>
          </a:p>
          <a:p>
            <a:pPr indent="361950"/>
            <a:endParaRPr lang="pt-BR" dirty="0">
              <a:solidFill>
                <a:schemeClr val="tx1"/>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6301685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8F47C60-AD2C-5DE4-4F9C-7075906C496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58EFD54-5676-B19A-B334-0F5D5BBB8B01}"/>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AB06FE23-CA8E-D854-B97B-A3C6826DE556}"/>
              </a:ext>
            </a:extLst>
          </p:cNvPr>
          <p:cNvSpPr txBox="1"/>
          <p:nvPr/>
        </p:nvSpPr>
        <p:spPr>
          <a:xfrm>
            <a:off x="372532" y="0"/>
            <a:ext cx="8534401" cy="4490943"/>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sz="1300" b="1" dirty="0">
                <a:solidFill>
                  <a:srgbClr val="002060"/>
                </a:solidFill>
                <a:highlight>
                  <a:srgbClr val="FFFFFF"/>
                </a:highlight>
              </a:rPr>
              <a:t>Fundamento legal</a:t>
            </a:r>
          </a:p>
          <a:p>
            <a:endParaRPr lang="pt-BR" sz="1300" dirty="0">
              <a:solidFill>
                <a:srgbClr val="002060"/>
              </a:solidFill>
              <a:highlight>
                <a:srgbClr val="FFFFFF"/>
              </a:highlight>
            </a:endParaRPr>
          </a:p>
          <a:p>
            <a:pPr marL="722313"/>
            <a:r>
              <a:rPr lang="pt-BR" sz="1300" i="1" dirty="0">
                <a:highlight>
                  <a:srgbClr val="FFFFFF"/>
                </a:highlight>
              </a:rPr>
              <a:t>Art. 117. A execução do contrato deverá ser acompanhada e fiscalizada por 1 (um) ou mais fiscais do contrato, representantes da Administração especialmente designados conforme requisitos estabelecidos no </a:t>
            </a:r>
            <a:r>
              <a:rPr lang="pt-BR" sz="1300" i="1" u="sng" dirty="0">
                <a:highlight>
                  <a:srgbClr val="FFFFFF"/>
                </a:highlight>
                <a:hlinkClick r:id="rId4"/>
              </a:rPr>
              <a:t>art. 7º desta Lei</a:t>
            </a:r>
            <a:r>
              <a:rPr lang="pt-BR" sz="1300" i="1" dirty="0">
                <a:highlight>
                  <a:srgbClr val="FFFFFF"/>
                </a:highlight>
              </a:rPr>
              <a:t>, ou pelos respectivos substitutos, permitida a contratação de terceiros para assisti-los e subsidiá-los com informações pertinentes a essa atribuição.</a:t>
            </a:r>
          </a:p>
          <a:p>
            <a:pPr marL="722313"/>
            <a:r>
              <a:rPr lang="pt-BR" sz="1300" i="1" dirty="0">
                <a:highlight>
                  <a:srgbClr val="FFFFFF"/>
                </a:highlight>
              </a:rPr>
              <a:t>§ 1º O fiscal do contrato anotará em registro próprio todas as ocorrências relacionadas à execução do contrato, determinando o que for necessário para a regularização das faltas ou dos defeitos observados.</a:t>
            </a:r>
          </a:p>
          <a:p>
            <a:pPr marL="722313"/>
            <a:r>
              <a:rPr lang="pt-BR" sz="1300" i="1" dirty="0">
                <a:highlight>
                  <a:srgbClr val="FFFFFF"/>
                </a:highlight>
              </a:rPr>
              <a:t>§ 2º O fiscal do contrato informará a seus superiores, em tempo hábil para a adoção das medidas convenientes, a situação que demandar decisão ou providência que ultrapasse sua competência.</a:t>
            </a:r>
          </a:p>
          <a:p>
            <a:pPr marL="722313"/>
            <a:r>
              <a:rPr lang="pt-BR" sz="1300" b="1" i="1" u="sng" dirty="0">
                <a:highlight>
                  <a:srgbClr val="FFFFFF"/>
                </a:highlight>
              </a:rPr>
              <a:t>§ 3º O fiscal do contrato será auxiliado pelos órgãos de assessoramento jurídico e de controle interno da Administração, que deverão dirimir dúvidas e subsidiá-lo com informações relevantes para prevenir riscos na execução contratual</a:t>
            </a:r>
            <a:r>
              <a:rPr lang="pt-BR" sz="1300" i="1" u="sng" dirty="0">
                <a:highlight>
                  <a:srgbClr val="FFFFFF"/>
                </a:highlight>
              </a:rPr>
              <a:t>. </a:t>
            </a:r>
          </a:p>
          <a:p>
            <a:pPr indent="361950"/>
            <a:endParaRPr lang="pt-BR" dirty="0">
              <a:solidFill>
                <a:schemeClr val="tx1"/>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738210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51AA210-0829-9937-96D8-18255013A46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46572A1-6B2A-5BD9-F821-9D2E1F3E1D0C}"/>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ADFC1137-3A54-53AC-8CCF-A6F202B972D0}"/>
              </a:ext>
            </a:extLst>
          </p:cNvPr>
          <p:cNvSpPr txBox="1"/>
          <p:nvPr/>
        </p:nvSpPr>
        <p:spPr>
          <a:xfrm>
            <a:off x="372532" y="0"/>
            <a:ext cx="8534401" cy="4090833"/>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sz="1300" b="1" dirty="0">
                <a:solidFill>
                  <a:srgbClr val="002060"/>
                </a:solidFill>
                <a:highlight>
                  <a:srgbClr val="FFFFFF"/>
                </a:highlight>
              </a:rPr>
              <a:t>Atuação do fiscal</a:t>
            </a:r>
          </a:p>
          <a:p>
            <a:endParaRPr lang="pt-BR" sz="1300" b="1" dirty="0">
              <a:solidFill>
                <a:srgbClr val="002060"/>
              </a:solidFill>
              <a:highlight>
                <a:srgbClr val="FFFFFF"/>
              </a:highlight>
            </a:endParaRPr>
          </a:p>
          <a:p>
            <a:pPr algn="just"/>
            <a:r>
              <a:rPr lang="pt-BR" sz="1300" b="1" dirty="0">
                <a:solidFill>
                  <a:srgbClr val="002060"/>
                </a:solidFill>
              </a:rPr>
              <a:t>Fiscalização técnica - </a:t>
            </a:r>
            <a:r>
              <a:rPr lang="pt-BR" sz="1300" dirty="0"/>
              <a:t>o acompanhamento do contrato com o objetivo de avaliar a execução do objeto nos moldes contratados e, se for o caso, aferir se a quantidade, a qualidade, o tempo e o modo da prestação ou da execução do objeto estão compatíveis com os indicadores estabelecidos no edital, para fins de pagamento, conforme o resultado pretendido pela administração, com o eventual auxílio da fiscalização administrativa;</a:t>
            </a:r>
          </a:p>
          <a:p>
            <a:pPr algn="just"/>
            <a:r>
              <a:rPr lang="pt-BR" sz="1300" b="1" dirty="0">
                <a:solidFill>
                  <a:srgbClr val="002060"/>
                </a:solidFill>
              </a:rPr>
              <a:t>Fiscalização administrativa - </a:t>
            </a:r>
            <a:r>
              <a:rPr lang="pt-BR" sz="1300" dirty="0"/>
              <a:t>o acompanhamento dos aspectos administrativos contratuais quanto às obrigações previdenciárias, fiscais e trabalhistas e quanto ao controle do contrato administrativo no que se refere a revisões, a reajustes, a repactuações e a providências tempestivas nas hipóteses de inadimplemento; e</a:t>
            </a:r>
          </a:p>
          <a:p>
            <a:pPr algn="just"/>
            <a:r>
              <a:rPr lang="pt-BR" sz="1300" b="1" dirty="0">
                <a:solidFill>
                  <a:srgbClr val="002060"/>
                </a:solidFill>
              </a:rPr>
              <a:t>Fiscalização setorial - </a:t>
            </a:r>
            <a:r>
              <a:rPr lang="pt-BR" sz="1300" dirty="0"/>
              <a:t>o acompanhamento da execução do contrato nos aspectos técnicos ou administrativos quando a prestação do objeto ocorrer concomitantemente em setores distintos ou em unidades desconcentradas de um órgão ou uma entidade. (Decreto Federal nº 11.246/2022)</a:t>
            </a:r>
          </a:p>
          <a:p>
            <a:endParaRPr lang="pt-BR" b="1" dirty="0">
              <a:solidFill>
                <a:srgbClr val="002060"/>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6853410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A5CE4F8-C7A1-3322-8356-2FA5C3D4689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674E6AB-5A33-C366-CD25-BD5481BB32E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A569801-5779-E08A-EF73-DE4A7DBFB325}"/>
              </a:ext>
            </a:extLst>
          </p:cNvPr>
          <p:cNvSpPr txBox="1"/>
          <p:nvPr/>
        </p:nvSpPr>
        <p:spPr>
          <a:xfrm>
            <a:off x="372532" y="0"/>
            <a:ext cx="8534401" cy="4060056"/>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b="1" dirty="0">
                <a:solidFill>
                  <a:srgbClr val="002060"/>
                </a:solidFill>
                <a:highlight>
                  <a:srgbClr val="FFFFFF"/>
                </a:highlight>
              </a:rPr>
              <a:t>Atuação do fiscal</a:t>
            </a:r>
          </a:p>
          <a:p>
            <a:endParaRPr lang="pt-BR" b="1" dirty="0">
              <a:solidFill>
                <a:srgbClr val="002060"/>
              </a:solidFill>
              <a:highlight>
                <a:srgbClr val="FFFFFF"/>
              </a:highlight>
            </a:endParaRPr>
          </a:p>
          <a:p>
            <a:r>
              <a:rPr lang="pt-BR" b="1" dirty="0">
                <a:solidFill>
                  <a:srgbClr val="002060"/>
                </a:solidFill>
                <a:highlight>
                  <a:srgbClr val="FFFFFF"/>
                </a:highlight>
              </a:rPr>
              <a:t>Exemplo de atuação técnica: </a:t>
            </a:r>
          </a:p>
          <a:p>
            <a:endParaRPr lang="pt-BR" b="1" dirty="0">
              <a:solidFill>
                <a:srgbClr val="002060"/>
              </a:solidFill>
              <a:highlight>
                <a:srgbClr val="FFFFFF"/>
              </a:highlight>
            </a:endParaRPr>
          </a:p>
          <a:p>
            <a:pPr marL="285750" indent="-285750">
              <a:buFont typeface="Arial" panose="020B0604020202020204" pitchFamily="34" charset="0"/>
              <a:buChar char="•"/>
            </a:pPr>
            <a:r>
              <a:rPr lang="pt-BR" dirty="0"/>
              <a:t>participar da atualização do relatório de riscos durante a fase de gestão do contrato, em conjunto com o fiscal administrativo e com o setorial;</a:t>
            </a:r>
          </a:p>
          <a:p>
            <a:pPr marL="285750" indent="-285750">
              <a:buFont typeface="Arial" panose="020B0604020202020204" pitchFamily="34" charset="0"/>
              <a:buChar char="•"/>
            </a:pPr>
            <a:r>
              <a:rPr lang="pt-BR" dirty="0"/>
              <a:t>emitir notificações para a correção de rotinas ou de qualquer inexatidão ou irregularidade constatada, com a definição de prazo para a correção;</a:t>
            </a:r>
          </a:p>
          <a:p>
            <a:pPr marL="285750" indent="-285750">
              <a:buFont typeface="Arial" panose="020B0604020202020204" pitchFamily="34" charset="0"/>
              <a:buChar char="•"/>
            </a:pPr>
            <a:r>
              <a:rPr lang="pt-BR" dirty="0"/>
              <a:t>fiscalizar a execução do contrato para que sejam cumpridas as condições estabelecidas, de modo a assegurar os melhores resultados para a administração, com a conferência das notas fiscais e das documentações exigidas para o pagamento e, após o ateste, que certifica o recebimento provisório, encaminhar ao gestor de contrato para ratificação. </a:t>
            </a:r>
            <a:endParaRPr lang="pt-BR" b="1" dirty="0">
              <a:solidFill>
                <a:srgbClr val="002060"/>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244172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5BB9C1A-1F0B-0FFA-032A-34C9FEC0097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42004A9-58CF-D137-9787-2CA5196AD8CB}"/>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7B8FDC5D-1DCE-6185-BAA0-767191EAC52F}"/>
              </a:ext>
            </a:extLst>
          </p:cNvPr>
          <p:cNvSpPr txBox="1"/>
          <p:nvPr/>
        </p:nvSpPr>
        <p:spPr>
          <a:xfrm>
            <a:off x="372532" y="0"/>
            <a:ext cx="8534401" cy="4060056"/>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b="1" dirty="0">
                <a:solidFill>
                  <a:srgbClr val="002060"/>
                </a:solidFill>
                <a:highlight>
                  <a:srgbClr val="FFFFFF"/>
                </a:highlight>
              </a:rPr>
              <a:t>Atuação do fiscal</a:t>
            </a:r>
          </a:p>
          <a:p>
            <a:endParaRPr lang="pt-BR" b="1" dirty="0">
              <a:solidFill>
                <a:srgbClr val="002060"/>
              </a:solidFill>
              <a:highlight>
                <a:srgbClr val="FFFFFF"/>
              </a:highlight>
            </a:endParaRPr>
          </a:p>
          <a:p>
            <a:r>
              <a:rPr lang="pt-BR" b="1" dirty="0">
                <a:solidFill>
                  <a:srgbClr val="002060"/>
                </a:solidFill>
                <a:highlight>
                  <a:srgbClr val="FFFFFF"/>
                </a:highlight>
              </a:rPr>
              <a:t>Exemplo de atuação administrativa: </a:t>
            </a:r>
          </a:p>
          <a:p>
            <a:endParaRPr lang="pt-BR" b="1" dirty="0">
              <a:solidFill>
                <a:srgbClr val="002060"/>
              </a:solidFill>
              <a:highlight>
                <a:srgbClr val="FFFFFF"/>
              </a:highlight>
            </a:endParaRPr>
          </a:p>
          <a:p>
            <a:pPr marL="285750" indent="-285750">
              <a:buFont typeface="Arial" panose="020B0604020202020204" pitchFamily="34" charset="0"/>
              <a:buChar char="•"/>
            </a:pPr>
            <a:r>
              <a:rPr lang="pt-BR" dirty="0"/>
              <a:t>prestar apoio técnico e operacional ao gestor do contrato, com a realização das tarefas relacionadas ao controle dos prazos relacionados ao contrato e à formalização de apostilamentos e de termos aditivos, ao acompanhamento do empenho e do pagamento e ao acompanhamento de garantias e glosas;</a:t>
            </a:r>
          </a:p>
          <a:p>
            <a:pPr marL="285750" indent="-285750">
              <a:buFont typeface="Arial" panose="020B0604020202020204" pitchFamily="34" charset="0"/>
              <a:buChar char="•"/>
            </a:pPr>
            <a:r>
              <a:rPr lang="pt-BR" dirty="0"/>
              <a:t>verificar a manutenção das condições de habilitação da contratada, com a solicitação dos documentos comprobatórios pertinentes, caso necessário;</a:t>
            </a:r>
          </a:p>
          <a:p>
            <a:pPr marL="285750" indent="-285750">
              <a:buFont typeface="Arial" panose="020B0604020202020204" pitchFamily="34" charset="0"/>
              <a:buChar char="•"/>
            </a:pPr>
            <a:r>
              <a:rPr lang="pt-BR" dirty="0"/>
              <a:t>examinar a regularidade no recolhimento das contribuições fiscais, trabalhistas e previdenciárias</a:t>
            </a:r>
            <a:endParaRPr lang="pt-BR" b="1" dirty="0">
              <a:solidFill>
                <a:srgbClr val="002060"/>
              </a:solidFill>
              <a:highlight>
                <a:srgbClr val="FFFFFF"/>
              </a:highlight>
            </a:endParaRPr>
          </a:p>
          <a:p>
            <a:endParaRPr lang="pt-BR" b="1" dirty="0">
              <a:solidFill>
                <a:srgbClr val="002060"/>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8785191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21638C6-F823-747F-A195-E17E8800662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06E3103-D3F9-5561-1096-395EB3A608DD}"/>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1304335-1E22-F509-6BC4-8AE395BAE875}"/>
              </a:ext>
            </a:extLst>
          </p:cNvPr>
          <p:cNvSpPr txBox="1"/>
          <p:nvPr/>
        </p:nvSpPr>
        <p:spPr>
          <a:xfrm>
            <a:off x="372532" y="0"/>
            <a:ext cx="8534401" cy="3111078"/>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b="1" dirty="0">
                <a:solidFill>
                  <a:srgbClr val="002060"/>
                </a:solidFill>
                <a:highlight>
                  <a:srgbClr val="FFFFFF"/>
                </a:highlight>
              </a:rPr>
              <a:t>Atuação da assessoria jurídica</a:t>
            </a:r>
          </a:p>
          <a:p>
            <a:endParaRPr lang="pt-BR" b="1" dirty="0">
              <a:solidFill>
                <a:srgbClr val="002060"/>
              </a:solidFill>
              <a:highlight>
                <a:srgbClr val="FFFFFF"/>
              </a:highlight>
            </a:endParaRPr>
          </a:p>
          <a:p>
            <a:pPr algn="just"/>
            <a:r>
              <a:rPr lang="pt-BR" dirty="0">
                <a:highlight>
                  <a:srgbClr val="FFFFFF"/>
                </a:highlight>
              </a:rPr>
              <a:t>Desempenha um papel de </a:t>
            </a:r>
            <a:r>
              <a:rPr lang="pt-BR" i="1" dirty="0">
                <a:highlight>
                  <a:srgbClr val="FFFFFF"/>
                </a:highlight>
              </a:rPr>
              <a:t>apoio técnico e consultivo</a:t>
            </a:r>
            <a:r>
              <a:rPr lang="pt-BR" dirty="0">
                <a:highlight>
                  <a:srgbClr val="FFFFFF"/>
                </a:highlight>
              </a:rPr>
              <a:t>, sendo acionada para dirimir dúvidas e orientar o fiscal e o gestor, especialmente em situações de maior complexidade jurídica, como a aplicação de sanções e rescisões.</a:t>
            </a:r>
          </a:p>
          <a:p>
            <a:pPr algn="just"/>
            <a:endParaRPr lang="pt-BR" dirty="0">
              <a:highlight>
                <a:srgbClr val="FFFFFF"/>
              </a:highlight>
            </a:endParaRPr>
          </a:p>
          <a:p>
            <a:pPr algn="just"/>
            <a:r>
              <a:rPr lang="pt-BR" dirty="0"/>
              <a:t>Atua, sob demanda, para dirimir dúvidas do fiscal e do gestor, bem como em processos mais complexos que envolvem a apuração de responsabilidade do contratado e a eventual extinção do contrato, garantindo o devido processo legal e a correta fundamentação dos atos administrativos. </a:t>
            </a:r>
            <a:endParaRPr lang="pt-BR" dirty="0">
              <a:highlight>
                <a:srgbClr val="FFFFFF"/>
              </a:highlight>
            </a:endParaRPr>
          </a:p>
        </p:txBody>
      </p:sp>
    </p:spTree>
    <p:extLst>
      <p:ext uri="{BB962C8B-B14F-4D97-AF65-F5344CB8AC3E}">
        <p14:creationId xmlns:p14="http://schemas.microsoft.com/office/powerpoint/2010/main" val="2551634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1EA9455-6BD7-5844-B2F4-421B84B31C3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D7C0FCF-AC2A-0BAD-5DA0-D0EE5C67542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08B6243C-9388-8EE0-C766-1B49F5E68C72}"/>
              </a:ext>
            </a:extLst>
          </p:cNvPr>
          <p:cNvSpPr txBox="1"/>
          <p:nvPr/>
        </p:nvSpPr>
        <p:spPr>
          <a:xfrm>
            <a:off x="372532" y="0"/>
            <a:ext cx="8534401" cy="3111078"/>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b="1" dirty="0">
                <a:solidFill>
                  <a:srgbClr val="002060"/>
                </a:solidFill>
                <a:highlight>
                  <a:srgbClr val="FFFFFF"/>
                </a:highlight>
              </a:rPr>
              <a:t>Atuação do controle interno</a:t>
            </a:r>
          </a:p>
          <a:p>
            <a:endParaRPr lang="pt-BR" b="1" dirty="0">
              <a:solidFill>
                <a:srgbClr val="002060"/>
              </a:solidFill>
              <a:highlight>
                <a:srgbClr val="FFFFFF"/>
              </a:highlight>
            </a:endParaRPr>
          </a:p>
          <a:p>
            <a:pPr algn="just"/>
            <a:r>
              <a:rPr lang="pt-BR" dirty="0"/>
              <a:t>Exerce uma função de </a:t>
            </a:r>
            <a:r>
              <a:rPr lang="pt-BR" b="1" dirty="0"/>
              <a:t>supervisão e fiscalização contínua</a:t>
            </a:r>
            <a:r>
              <a:rPr lang="pt-BR" dirty="0"/>
              <a:t>, para além do auxílio direto ao fiscal do contrato. Sua atuação é mais ampla, visando assegurar a conformidade dos atos de gestão e a eficiência da contratação. </a:t>
            </a:r>
            <a:endParaRPr lang="pt-BR" b="1" dirty="0">
              <a:solidFill>
                <a:srgbClr val="002060"/>
              </a:solidFill>
              <a:highlight>
                <a:srgbClr val="FFFFFF"/>
              </a:highlight>
            </a:endParaRPr>
          </a:p>
          <a:p>
            <a:endParaRPr lang="pt-BR" b="1" dirty="0">
              <a:solidFill>
                <a:srgbClr val="002060"/>
              </a:solidFill>
              <a:highlight>
                <a:srgbClr val="FFFFFF"/>
              </a:highlight>
            </a:endParaRPr>
          </a:p>
          <a:p>
            <a:r>
              <a:rPr lang="pt-BR" dirty="0"/>
              <a:t>Canal para controle social: Art. 170, § 4º: Qualquer licitante, contratado ou pessoa física ou jurídica poderá representar aos órgãos de controle interno ou ao tribunal de contas competente contra irregularidades na aplicação desta Lei.</a:t>
            </a:r>
            <a:endParaRPr lang="pt-BR" b="1" dirty="0">
              <a:solidFill>
                <a:srgbClr val="002060"/>
              </a:solidFill>
              <a:highlight>
                <a:srgbClr val="FFFFFF"/>
              </a:highlight>
            </a:endParaRPr>
          </a:p>
        </p:txBody>
      </p:sp>
    </p:spTree>
    <p:extLst>
      <p:ext uri="{BB962C8B-B14F-4D97-AF65-F5344CB8AC3E}">
        <p14:creationId xmlns:p14="http://schemas.microsoft.com/office/powerpoint/2010/main" val="30250748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4300DCA-7C81-1794-F19F-3C522D817A1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173E60B-B3DD-0344-5186-38ABD604A3B6}"/>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10F433C-EC93-B138-0AFC-F2B688000910}"/>
              </a:ext>
            </a:extLst>
          </p:cNvPr>
          <p:cNvSpPr txBox="1"/>
          <p:nvPr/>
        </p:nvSpPr>
        <p:spPr>
          <a:xfrm>
            <a:off x="304799" y="0"/>
            <a:ext cx="8534401" cy="4752553"/>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Linhas de defesa</a:t>
            </a:r>
          </a:p>
          <a:p>
            <a:pPr algn="ctr">
              <a:spcBef>
                <a:spcPts val="1100"/>
              </a:spcBef>
            </a:pPr>
            <a:endParaRPr lang="pt-BR" b="1" dirty="0">
              <a:solidFill>
                <a:srgbClr val="002060"/>
              </a:solidFill>
              <a:highlight>
                <a:srgbClr val="FFFFFF"/>
              </a:highlight>
            </a:endParaRPr>
          </a:p>
          <a:p>
            <a:r>
              <a:rPr lang="pt-BR" b="1" dirty="0">
                <a:solidFill>
                  <a:srgbClr val="002060"/>
                </a:solidFill>
                <a:highlight>
                  <a:srgbClr val="FFFFFF"/>
                </a:highlight>
              </a:rPr>
              <a:t>Fundamento legal</a:t>
            </a:r>
          </a:p>
          <a:p>
            <a:endParaRPr lang="pt-BR" dirty="0">
              <a:highlight>
                <a:srgbClr val="FFFFFF"/>
              </a:highlight>
            </a:endParaRPr>
          </a:p>
          <a:p>
            <a:pPr marL="722313"/>
            <a:r>
              <a:rPr lang="pt-BR" i="1" dirty="0">
                <a:highlight>
                  <a:srgbClr val="FFFFFF"/>
                </a:highlight>
              </a:rPr>
              <a:t>Art. 169. As contratações públicas deverão submeter-se a práticas contínuas e permanentes de gestão de riscos e de controle preventivo, inclusive mediante adoção de recursos de tecnologia da informação, e, além de estar subordinadas ao controle social, sujeitar-se-ão às seguintes linhas de defesa:</a:t>
            </a:r>
          </a:p>
          <a:p>
            <a:pPr marL="722313"/>
            <a:r>
              <a:rPr lang="pt-BR" i="1" dirty="0">
                <a:highlight>
                  <a:srgbClr val="FFFFFF"/>
                </a:highlight>
              </a:rPr>
              <a:t>I - primeira linha de defesa, integrada por servidores e empregados públicos, agentes de licitação e autoridades que atuam na estrutura de governança do órgão ou entidade;</a:t>
            </a:r>
          </a:p>
          <a:p>
            <a:pPr marL="722313"/>
            <a:r>
              <a:rPr lang="pt-BR" i="1" dirty="0">
                <a:highlight>
                  <a:srgbClr val="FFFFFF"/>
                </a:highlight>
              </a:rPr>
              <a:t>II - segunda linha de defesa, integrada pelas unidades de assessoramento jurídico e de controle interno do próprio órgão ou entidade;</a:t>
            </a:r>
          </a:p>
          <a:p>
            <a:pPr marL="722313"/>
            <a:r>
              <a:rPr lang="pt-BR" i="1" dirty="0">
                <a:highlight>
                  <a:srgbClr val="FFFFFF"/>
                </a:highlight>
              </a:rPr>
              <a:t>III - terceira linha de defesa, integrada pelo órgão central de controle interno da Administração e pelo tribunal de contas.</a:t>
            </a: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3916256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BC1C968-2877-7B4F-A27E-3F9703825C3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5D388EC-2F37-8815-63EA-C2284ECB747D}"/>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B22054C2-9458-6201-0872-F65BA8A7BD96}"/>
              </a:ext>
            </a:extLst>
          </p:cNvPr>
          <p:cNvSpPr txBox="1"/>
          <p:nvPr/>
        </p:nvSpPr>
        <p:spPr>
          <a:xfrm>
            <a:off x="10" y="0"/>
            <a:ext cx="9042390" cy="5178310"/>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b="1" dirty="0"/>
          </a:p>
          <a:p>
            <a:pPr>
              <a:lnSpc>
                <a:spcPct val="150000"/>
              </a:lnSpc>
            </a:pPr>
            <a:r>
              <a:rPr lang="pt-BR" sz="1300" b="1" dirty="0">
                <a:solidFill>
                  <a:srgbClr val="002060"/>
                </a:solidFill>
              </a:rPr>
              <a:t>Pressuposto:</a:t>
            </a:r>
            <a:r>
              <a:rPr lang="pt-BR" sz="1300" dirty="0">
                <a:solidFill>
                  <a:srgbClr val="002060"/>
                </a:solidFill>
              </a:rPr>
              <a:t> </a:t>
            </a:r>
            <a:r>
              <a:rPr lang="pt-BR" sz="1300" dirty="0"/>
              <a:t>Definição clara dos objetivos da organização, do setor, do processo ou do projeto cujos riscos deverão ser geridos. </a:t>
            </a:r>
          </a:p>
          <a:p>
            <a:pPr>
              <a:lnSpc>
                <a:spcPct val="150000"/>
              </a:lnSpc>
            </a:pPr>
            <a:endParaRPr lang="pt-BR" sz="1300" dirty="0"/>
          </a:p>
          <a:p>
            <a:pPr>
              <a:lnSpc>
                <a:spcPct val="150000"/>
              </a:lnSpc>
            </a:pPr>
            <a:r>
              <a:rPr lang="pt-BR" sz="1300" b="1" dirty="0">
                <a:solidFill>
                  <a:srgbClr val="002060"/>
                </a:solidFill>
              </a:rPr>
              <a:t>Atividades do processo de gestão de riscos: </a:t>
            </a:r>
            <a:r>
              <a:rPr lang="pt-BR" sz="1300" dirty="0">
                <a:solidFill>
                  <a:srgbClr val="002060"/>
                </a:solidFill>
              </a:rPr>
              <a:t> </a:t>
            </a:r>
            <a:r>
              <a:rPr lang="pt-BR" sz="1300" dirty="0"/>
              <a:t>O processo de gestão de riscos envolve as seguintes atividades:</a:t>
            </a:r>
          </a:p>
          <a:p>
            <a:pPr lvl="0">
              <a:lnSpc>
                <a:spcPct val="150000"/>
              </a:lnSpc>
              <a:buFont typeface="Arial" panose="020B0604020202020204" pitchFamily="34" charset="0"/>
              <a:buChar char="•"/>
            </a:pPr>
            <a:r>
              <a:rPr lang="pt-BR" sz="1300" dirty="0"/>
              <a:t>identificação</a:t>
            </a:r>
          </a:p>
          <a:p>
            <a:pPr lvl="0">
              <a:lnSpc>
                <a:spcPct val="150000"/>
              </a:lnSpc>
              <a:buFont typeface="Arial" panose="020B0604020202020204" pitchFamily="34" charset="0"/>
              <a:buChar char="•"/>
            </a:pPr>
            <a:r>
              <a:rPr lang="pt-BR" sz="1300" dirty="0"/>
              <a:t>análise</a:t>
            </a:r>
          </a:p>
          <a:p>
            <a:pPr lvl="0">
              <a:lnSpc>
                <a:spcPct val="150000"/>
              </a:lnSpc>
              <a:buFont typeface="Arial" panose="020B0604020202020204" pitchFamily="34" charset="0"/>
              <a:buChar char="•"/>
            </a:pPr>
            <a:r>
              <a:rPr lang="pt-BR" sz="1300" dirty="0"/>
              <a:t>avaliação</a:t>
            </a:r>
          </a:p>
          <a:p>
            <a:pPr lvl="0">
              <a:lnSpc>
                <a:spcPct val="150000"/>
              </a:lnSpc>
              <a:buFont typeface="Arial" panose="020B0604020202020204" pitchFamily="34" charset="0"/>
              <a:buChar char="•"/>
            </a:pPr>
            <a:r>
              <a:rPr lang="pt-BR" sz="1300" dirty="0"/>
              <a:t>tratamento</a:t>
            </a:r>
          </a:p>
          <a:p>
            <a:pPr lvl="0">
              <a:lnSpc>
                <a:spcPct val="150000"/>
              </a:lnSpc>
              <a:buFont typeface="Arial" panose="020B0604020202020204" pitchFamily="34" charset="0"/>
              <a:buChar char="•"/>
            </a:pPr>
            <a:r>
              <a:rPr lang="pt-BR" sz="1300" dirty="0"/>
              <a:t>reporte de riscos.</a:t>
            </a:r>
          </a:p>
          <a:p>
            <a:r>
              <a:rPr lang="pt-BR" sz="1300" b="1" dirty="0"/>
              <a:t>Identificação</a:t>
            </a:r>
            <a:r>
              <a:rPr lang="pt-BR" sz="1300" dirty="0"/>
              <a:t>: consiste em descrever o risco, considerando suas fontes, causas e consequências. </a:t>
            </a:r>
          </a:p>
          <a:p>
            <a:endParaRPr lang="pt-BR" sz="1300" b="1" dirty="0"/>
          </a:p>
          <a:p>
            <a:r>
              <a:rPr lang="pt-BR" sz="1300" b="1" dirty="0"/>
              <a:t>Análise</a:t>
            </a:r>
            <a:r>
              <a:rPr lang="pt-BR" sz="1300" dirty="0"/>
              <a:t>: Nesta etapa, o nível de severidade (gravidade) do risco é calculado, a partir da probabilidade de sua ocorrência e da natureza e magnitude dos seus efeitos, dentre outros fatores que podem ser considerados. </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9962124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FA2FBD7-7084-CF26-EC54-4ECCC2CD137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BFABFE4-0BEA-FED5-C0D1-E4A4348149CE}"/>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B0528C7-7167-7A80-E2D1-72D673A6690C}"/>
              </a:ext>
            </a:extLst>
          </p:cNvPr>
          <p:cNvSpPr txBox="1"/>
          <p:nvPr/>
        </p:nvSpPr>
        <p:spPr>
          <a:xfrm>
            <a:off x="304799" y="0"/>
            <a:ext cx="8534401" cy="561432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Linhas de defesa</a:t>
            </a:r>
          </a:p>
          <a:p>
            <a:pPr algn="ctr">
              <a:spcBef>
                <a:spcPts val="1100"/>
              </a:spcBef>
            </a:pPr>
            <a:endParaRPr lang="pt-BR" b="1" dirty="0">
              <a:solidFill>
                <a:srgbClr val="002060"/>
              </a:solidFill>
              <a:highlight>
                <a:srgbClr val="FFFFFF"/>
              </a:highlight>
            </a:endParaRPr>
          </a:p>
          <a:p>
            <a:r>
              <a:rPr lang="pt-BR" b="1" dirty="0">
                <a:solidFill>
                  <a:srgbClr val="002060"/>
                </a:solidFill>
                <a:highlight>
                  <a:srgbClr val="FFFFFF"/>
                </a:highlight>
              </a:rPr>
              <a:t>Fundamento legal</a:t>
            </a:r>
          </a:p>
          <a:p>
            <a:endParaRPr lang="pt-BR" b="1" dirty="0">
              <a:solidFill>
                <a:srgbClr val="002060"/>
              </a:solidFill>
              <a:highlight>
                <a:srgbClr val="FFFFFF"/>
              </a:highlight>
            </a:endParaRPr>
          </a:p>
          <a:p>
            <a:pPr marL="722313" algn="just"/>
            <a:r>
              <a:rPr lang="pt-BR" sz="1300" i="1" dirty="0"/>
              <a:t>§ 1º Na forma de regulamento, a implementação das práticas a que se refere o caput deste artigo </a:t>
            </a:r>
            <a:r>
              <a:rPr lang="pt-BR" sz="1300" b="1" i="1" dirty="0"/>
              <a:t>será de responsabilidade da alta administração do órgão ou entidade </a:t>
            </a:r>
            <a:r>
              <a:rPr lang="pt-BR" sz="1300" i="1" dirty="0"/>
              <a:t>e levará em consideração os custos e os benefícios decorrentes de sua implementação, optando-se pelas medidas que promovam relações íntegras e confiáveis, com segurança jurídica para todos os envolvidos, e que produzam o resultado mais vantajoso para a Administração, com eficiência, eficácia e efetividade nas contratações públicas.</a:t>
            </a:r>
          </a:p>
          <a:p>
            <a:pPr marL="722313" algn="just"/>
            <a:endParaRPr lang="pt-BR" sz="1300" i="1" dirty="0"/>
          </a:p>
          <a:p>
            <a:pPr marL="722313" algn="just"/>
            <a:r>
              <a:rPr lang="pt-BR" sz="1300" i="1" dirty="0"/>
              <a:t>§ 2º Para a realização de suas atividades, os órgãos de controle deverão ter acesso irrestrito aos documentos e às informações necessárias à realização dos trabalhos, inclusive aos documentos classificados pelo órgão ou entidade nos termos da </a:t>
            </a:r>
            <a:r>
              <a:rPr lang="pt-BR" sz="1300" i="1" u="sng" dirty="0">
                <a:hlinkClick r:id="rId4"/>
              </a:rPr>
              <a:t>Lei nº 12.527, de 18 de novembro de 2011</a:t>
            </a:r>
            <a:r>
              <a:rPr lang="pt-BR" sz="1300" i="1" dirty="0"/>
              <a:t>, e o órgão de controle com o qual foi compartilhada eventual informação sigilosa tornar-se-á corresponsável pela manutenção do seu sigilo.</a:t>
            </a:r>
          </a:p>
          <a:p>
            <a:endParaRPr lang="pt-BR" b="1" dirty="0">
              <a:solidFill>
                <a:srgbClr val="002060"/>
              </a:solidFill>
              <a:highlight>
                <a:srgbClr val="FFFFFF"/>
              </a:highlight>
            </a:endParaRPr>
          </a:p>
          <a:p>
            <a:endParaRPr lang="pt-BR" dirty="0">
              <a:highlight>
                <a:srgbClr val="FFFFFF"/>
              </a:highlight>
            </a:endParaRP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4103308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857FFE2-BE6F-0C32-ED03-F47919B7413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F3E60E6-98AF-A63B-2D07-29C6304CF95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C651C22-80F9-D80C-9BFA-A39B1B5A4C1B}"/>
              </a:ext>
            </a:extLst>
          </p:cNvPr>
          <p:cNvSpPr txBox="1"/>
          <p:nvPr/>
        </p:nvSpPr>
        <p:spPr>
          <a:xfrm>
            <a:off x="304799" y="0"/>
            <a:ext cx="8534401" cy="5257819"/>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Linhas de defesa</a:t>
            </a:r>
          </a:p>
          <a:p>
            <a:r>
              <a:rPr lang="pt-BR" b="1" dirty="0">
                <a:solidFill>
                  <a:srgbClr val="002060"/>
                </a:solidFill>
                <a:highlight>
                  <a:srgbClr val="FFFFFF"/>
                </a:highlight>
              </a:rPr>
              <a:t>Fundamento legal</a:t>
            </a:r>
          </a:p>
          <a:p>
            <a:endParaRPr lang="pt-BR" b="1" dirty="0">
              <a:solidFill>
                <a:srgbClr val="002060"/>
              </a:solidFill>
              <a:highlight>
                <a:srgbClr val="FFFFFF"/>
              </a:highlight>
            </a:endParaRPr>
          </a:p>
          <a:p>
            <a:pPr marL="722313" algn="just"/>
            <a:r>
              <a:rPr lang="pt-BR" i="1" dirty="0"/>
              <a:t>§ 3º Os integrantes das linhas de defesa a que se referem os incisos I, II e III do caput deste artigo observarão o seguinte:</a:t>
            </a:r>
          </a:p>
          <a:p>
            <a:pPr marL="722313" algn="just"/>
            <a:endParaRPr lang="pt-BR" i="1" dirty="0"/>
          </a:p>
          <a:p>
            <a:pPr marL="722313" algn="just"/>
            <a:r>
              <a:rPr lang="pt-BR" i="1" dirty="0"/>
              <a:t>I - quando constatarem simples </a:t>
            </a:r>
            <a:r>
              <a:rPr lang="pt-BR" i="1" u="sng" dirty="0"/>
              <a:t>impropriedade formal</a:t>
            </a:r>
            <a:r>
              <a:rPr lang="pt-BR" i="1" dirty="0"/>
              <a:t>, </a:t>
            </a:r>
            <a:r>
              <a:rPr lang="pt-BR" i="1" u="sng" dirty="0"/>
              <a:t>adotarão medidas para o seu saneamento </a:t>
            </a:r>
            <a:r>
              <a:rPr lang="pt-BR" i="1" dirty="0"/>
              <a:t>e para a mitigação de riscos de sua nova ocorrência, preferencialmente com o aperfeiçoamento dos controles preventivos e com a capacitação dos agentes públicos responsáveis;</a:t>
            </a:r>
          </a:p>
          <a:p>
            <a:pPr marL="722313" algn="just"/>
            <a:endParaRPr lang="pt-BR" i="1" dirty="0"/>
          </a:p>
          <a:p>
            <a:pPr marL="722313" algn="just"/>
            <a:r>
              <a:rPr lang="pt-BR" i="1" dirty="0"/>
              <a:t>II - </a:t>
            </a:r>
            <a:r>
              <a:rPr lang="pt-BR" i="1" u="sng" dirty="0"/>
              <a:t>quando constatarem irregularidade que configure dano à Administração</a:t>
            </a:r>
            <a:r>
              <a:rPr lang="pt-BR" i="1" dirty="0"/>
              <a:t>, sem prejuízo das medidas previstas no inciso I deste § 3º, </a:t>
            </a:r>
            <a:r>
              <a:rPr lang="pt-BR" i="1" u="sng" dirty="0"/>
              <a:t>adotarão as providências necessárias para a apuração das infrações administrativas</a:t>
            </a:r>
            <a:r>
              <a:rPr lang="pt-BR" i="1" dirty="0"/>
              <a:t>, observadas a segregação de funções e a necessidade de individualização das condutas, bem como remeterão ao Ministério Público competente cópias dos documentos cabíveis para a apuração dos ilícitos de sua competência.</a:t>
            </a:r>
          </a:p>
          <a:p>
            <a:endParaRPr lang="pt-BR" b="1" dirty="0">
              <a:solidFill>
                <a:srgbClr val="002060"/>
              </a:solidFill>
              <a:highlight>
                <a:srgbClr val="FFFFFF"/>
              </a:highlight>
            </a:endParaRPr>
          </a:p>
          <a:p>
            <a:endParaRPr lang="pt-BR" dirty="0">
              <a:highlight>
                <a:srgbClr val="FFFFFF"/>
              </a:highlight>
            </a:endParaRP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39315793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A93777A-0EED-017A-85B3-53CA5FD8D0E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937F030-CA3E-3675-4F32-B3624F534B6A}"/>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AEE012E-FE94-51DB-6683-610CFA79CB06}"/>
              </a:ext>
            </a:extLst>
          </p:cNvPr>
          <p:cNvSpPr txBox="1"/>
          <p:nvPr/>
        </p:nvSpPr>
        <p:spPr>
          <a:xfrm>
            <a:off x="282222" y="101600"/>
            <a:ext cx="8252179" cy="615037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Linhas de defesa</a:t>
            </a:r>
          </a:p>
          <a:p>
            <a:pPr>
              <a:spcBef>
                <a:spcPts val="1100"/>
              </a:spcBef>
            </a:pPr>
            <a:r>
              <a:rPr lang="pt-BR" b="1" dirty="0">
                <a:solidFill>
                  <a:srgbClr val="002060"/>
                </a:solidFill>
              </a:rPr>
              <a:t>Definições e características</a:t>
            </a:r>
          </a:p>
          <a:p>
            <a:pPr algn="just">
              <a:spcBef>
                <a:spcPts val="1100"/>
              </a:spcBef>
            </a:pPr>
            <a:r>
              <a:rPr lang="pt-BR" sz="1100" dirty="0">
                <a:solidFill>
                  <a:srgbClr val="0070C0"/>
                </a:solidFill>
              </a:rPr>
              <a:t>(Fonte: SILVA, Rodrigo Nascimento. Controle, governança e institucionalidade: as três linhas de defesa da integridade nas contratações públicas como pilar da nova arquitetura jurídica da Lei nº 14.133/2021. Ronny Charles, 29 jul. 2025. Disponível em: </a:t>
            </a:r>
            <a:r>
              <a:rPr lang="pt-BR" sz="1100" dirty="0">
                <a:solidFill>
                  <a:srgbClr val="0070C0"/>
                </a:solidFill>
                <a:hlinkClick r:id="rId4"/>
              </a:rPr>
              <a:t>https://ronnycharles.com.br/controle-governanca-e-institucionalidade-as-tres-linhas-de-defesa-da-integridade-nas-contratacoes-publicas-como-pilar-da-nova-arquitetura-juridica-da-lei-no-14-133-2021/</a:t>
            </a:r>
            <a:r>
              <a:rPr lang="pt-BR" sz="1100" dirty="0">
                <a:solidFill>
                  <a:srgbClr val="0070C0"/>
                </a:solidFill>
              </a:rPr>
              <a:t>.)</a:t>
            </a:r>
          </a:p>
          <a:p>
            <a:pPr algn="just">
              <a:spcBef>
                <a:spcPts val="1100"/>
              </a:spcBef>
            </a:pPr>
            <a:endParaRPr lang="pt-BR" sz="1100" dirty="0">
              <a:solidFill>
                <a:srgbClr val="002060"/>
              </a:solidFill>
            </a:endParaRPr>
          </a:p>
          <a:p>
            <a:pPr algn="just"/>
            <a:r>
              <a:rPr lang="pt-BR" sz="1300" b="1" dirty="0">
                <a:solidFill>
                  <a:srgbClr val="002060"/>
                </a:solidFill>
              </a:rPr>
              <a:t>Primeira linha:</a:t>
            </a:r>
            <a:r>
              <a:rPr lang="pt-BR" sz="1300" dirty="0">
                <a:solidFill>
                  <a:srgbClr val="002060"/>
                </a:solidFill>
              </a:rPr>
              <a:t> </a:t>
            </a:r>
            <a:r>
              <a:rPr lang="pt-BR" sz="1300" dirty="0"/>
              <a:t>“a primeira linha de defesa configura-se como a instância primária (ou instância interna de governança) de prevenção e mitigação de riscos no nível operacional; representada pelos agentes públicos diretamente responsáveis pela execução das atividades de rotina, pela implementação dos controles internos nos procedimentos licitatórios e o monitoramento contínuo dos riscos. A atuação tempestiva desses agentes visa evitar a necessidade de intervenções corretivas por parte dos órgãos especializados de controle interno e externo. Trata-se, portanto, da linha mais próxima da gestão operacional, cuja responsabilidade é essencial para a integridade e a eficácia do sistema de governança delineado pela Lei nº 14.133/2021.”</a:t>
            </a:r>
          </a:p>
          <a:p>
            <a:pPr algn="just">
              <a:spcBef>
                <a:spcPts val="1100"/>
              </a:spcBef>
            </a:pPr>
            <a:endParaRPr lang="pt-BR" sz="1100" dirty="0">
              <a:solidFill>
                <a:srgbClr val="0070C0"/>
              </a:solidFill>
            </a:endParaRPr>
          </a:p>
          <a:p>
            <a:pPr>
              <a:spcBef>
                <a:spcPts val="1100"/>
              </a:spcBef>
            </a:pPr>
            <a:endParaRPr lang="pt-BR" dirty="0"/>
          </a:p>
          <a:p>
            <a:pPr algn="ctr">
              <a:spcBef>
                <a:spcPts val="1100"/>
              </a:spcBef>
            </a:pPr>
            <a:endParaRPr lang="pt-BR" b="1" dirty="0">
              <a:solidFill>
                <a:srgbClr val="002060"/>
              </a:solidFill>
              <a:highlight>
                <a:srgbClr val="FFFFFF"/>
              </a:highlight>
            </a:endParaRPr>
          </a:p>
          <a:p>
            <a:endParaRPr lang="pt-BR" b="1" dirty="0">
              <a:solidFill>
                <a:srgbClr val="002060"/>
              </a:solidFill>
              <a:highlight>
                <a:srgbClr val="FFFFFF"/>
              </a:highlight>
            </a:endParaRPr>
          </a:p>
          <a:p>
            <a:endParaRPr lang="pt-BR" dirty="0">
              <a:highlight>
                <a:srgbClr val="FFFFFF"/>
              </a:highlight>
            </a:endParaRP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5313804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9AD3822-BAA5-0A14-A0A2-9FDAA96ABC5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8F2C23C-CCCB-E48D-649E-106B982679B4}"/>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27FE039-E75B-2C9E-D355-66B4E3433330}"/>
              </a:ext>
            </a:extLst>
          </p:cNvPr>
          <p:cNvSpPr txBox="1"/>
          <p:nvPr/>
        </p:nvSpPr>
        <p:spPr>
          <a:xfrm>
            <a:off x="282222" y="101600"/>
            <a:ext cx="8252179" cy="5509170"/>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Linhas de defesa</a:t>
            </a:r>
          </a:p>
          <a:p>
            <a:pPr>
              <a:spcBef>
                <a:spcPts val="1100"/>
              </a:spcBef>
            </a:pPr>
            <a:r>
              <a:rPr lang="pt-BR" b="1" dirty="0">
                <a:solidFill>
                  <a:srgbClr val="002060"/>
                </a:solidFill>
              </a:rPr>
              <a:t>Definições e características</a:t>
            </a:r>
          </a:p>
          <a:p>
            <a:pPr algn="just">
              <a:spcBef>
                <a:spcPts val="1100"/>
              </a:spcBef>
            </a:pPr>
            <a:endParaRPr lang="pt-BR" sz="1100" dirty="0">
              <a:solidFill>
                <a:srgbClr val="0070C0"/>
              </a:solidFill>
            </a:endParaRPr>
          </a:p>
          <a:p>
            <a:pPr algn="just"/>
            <a:r>
              <a:rPr lang="pt-BR" sz="1300" b="1" dirty="0">
                <a:solidFill>
                  <a:srgbClr val="002060"/>
                </a:solidFill>
              </a:rPr>
              <a:t>Segunda linha:</a:t>
            </a:r>
            <a:r>
              <a:rPr lang="pt-BR" sz="1300" i="1" dirty="0">
                <a:solidFill>
                  <a:srgbClr val="002060"/>
                </a:solidFill>
              </a:rPr>
              <a:t> </a:t>
            </a:r>
            <a:r>
              <a:rPr lang="pt-BR" sz="1300" i="1" dirty="0"/>
              <a:t>“a segunda linha de defesa é composta pelas unidades de assessoramento jurídico e de controle interno do próprio órgão ou entidade. Essa segunda camada envolve o controle </a:t>
            </a:r>
            <a:r>
              <a:rPr lang="pt-BR" sz="1300" i="1" dirty="0" err="1"/>
              <a:t>intraorgânico</a:t>
            </a:r>
            <a:r>
              <a:rPr lang="pt-BR" sz="1300" i="1" dirty="0"/>
              <a:t>, pois os atores são órgãos dotados de competências especializadas, cuja responsabilidade consiste em auxiliar e supervisionar a conformidade da atuação dos atores da primeira linha, fornecendo assessoria, orientação e monitoramento, contribuindo, assim, para efetividade das medidas de controle e gestão de riscos previamente adotadas, afastando riscos residuais.”</a:t>
            </a:r>
          </a:p>
          <a:p>
            <a:pPr algn="just"/>
            <a:endParaRPr lang="pt-BR" sz="1300" dirty="0"/>
          </a:p>
          <a:p>
            <a:pPr algn="just"/>
            <a:r>
              <a:rPr lang="pt-BR" sz="1300" b="1" dirty="0">
                <a:solidFill>
                  <a:srgbClr val="002060"/>
                </a:solidFill>
              </a:rPr>
              <a:t>Terceira linha: </a:t>
            </a:r>
            <a:r>
              <a:rPr lang="pt-BR" sz="1300" b="1" dirty="0"/>
              <a:t>“</a:t>
            </a:r>
            <a:r>
              <a:rPr lang="pt-BR" sz="1300" dirty="0"/>
              <a:t>a terceira linha de defesa representa o controle interorgânico, composto pelo órgão central de controle interno da Administração e pelo Tribunal de Contas, com atuação voltada para atividade de consultoria, avaliação e assessoria independentes e objetivas acerca da adequação e eficácia das práticas de governança, gestão de riscos e controles internos preventivamente implementadas pelas duas primeiras linhas de defesa, sem prejuízo do controle quanto à conformidade das leis, dos regulamentos, dos atos e contratos, e ao atingimento dos objetivos institucionais da organização.”</a:t>
            </a:r>
          </a:p>
          <a:p>
            <a:pPr algn="ctr">
              <a:spcBef>
                <a:spcPts val="1100"/>
              </a:spcBef>
            </a:pPr>
            <a:endParaRPr lang="pt-BR" b="1" dirty="0">
              <a:solidFill>
                <a:srgbClr val="002060"/>
              </a:solidFill>
              <a:highlight>
                <a:srgbClr val="FFFFFF"/>
              </a:highlight>
            </a:endParaRPr>
          </a:p>
          <a:p>
            <a:endParaRPr lang="pt-BR" b="1" dirty="0">
              <a:solidFill>
                <a:srgbClr val="002060"/>
              </a:solidFill>
              <a:highlight>
                <a:srgbClr val="FFFFFF"/>
              </a:highlight>
            </a:endParaRPr>
          </a:p>
          <a:p>
            <a:endParaRPr lang="pt-BR" dirty="0">
              <a:highlight>
                <a:srgbClr val="FFFFFF"/>
              </a:highlight>
            </a:endParaRP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22518530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E301022-BCDE-E763-72FC-95B2C7A71F3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82AA1C6-01DE-040E-CB5F-920ED5FE313D}"/>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FB5AE07B-CF4E-C0CF-D489-FEEF3C67CDE7}"/>
              </a:ext>
            </a:extLst>
          </p:cNvPr>
          <p:cNvSpPr txBox="1"/>
          <p:nvPr/>
        </p:nvSpPr>
        <p:spPr>
          <a:xfrm>
            <a:off x="446809" y="173182"/>
            <a:ext cx="8697181" cy="5229094"/>
          </a:xfrm>
          <a:prstGeom prst="rect">
            <a:avLst/>
          </a:prstGeom>
          <a:noFill/>
          <a:ln>
            <a:noFill/>
          </a:ln>
        </p:spPr>
        <p:txBody>
          <a:bodyPr spcFirstLastPara="1" wrap="square" lIns="91425" tIns="91425" rIns="91425" bIns="91425" anchor="t" anchorCtr="0">
            <a:spAutoFit/>
          </a:bodyPr>
          <a:lstStyle/>
          <a:p>
            <a:pPr marL="0" lvl="0" indent="0" algn="ctr" rtl="0">
              <a:lnSpc>
                <a:spcPct val="120000"/>
              </a:lnSpc>
              <a:spcBef>
                <a:spcPts val="1100"/>
              </a:spcBef>
              <a:spcAft>
                <a:spcPts val="0"/>
              </a:spcAft>
              <a:buNone/>
            </a:pPr>
            <a:r>
              <a:rPr lang="pt-BR" sz="1300" b="1" dirty="0">
                <a:solidFill>
                  <a:srgbClr val="002060"/>
                </a:solidFill>
                <a:highlight>
                  <a:srgbClr val="FFFFFF"/>
                </a:highlight>
              </a:rPr>
              <a:t>Proteção Jurídica dos Agentes Públicos</a:t>
            </a:r>
          </a:p>
          <a:p>
            <a:pPr marL="0" lvl="0" indent="0" rtl="0">
              <a:lnSpc>
                <a:spcPct val="120000"/>
              </a:lnSpc>
              <a:spcBef>
                <a:spcPts val="1100"/>
              </a:spcBef>
              <a:spcAft>
                <a:spcPts val="0"/>
              </a:spcAft>
              <a:buNone/>
            </a:pPr>
            <a:r>
              <a:rPr lang="pt-BR" sz="1200" b="1" dirty="0">
                <a:solidFill>
                  <a:srgbClr val="002060"/>
                </a:solidFill>
                <a:highlight>
                  <a:srgbClr val="FFFFFF"/>
                </a:highlight>
              </a:rPr>
              <a:t>Âmbito de responsabilização dos agentes públicos</a:t>
            </a:r>
          </a:p>
          <a:p>
            <a:pPr indent="360363" algn="just">
              <a:lnSpc>
                <a:spcPct val="120000"/>
              </a:lnSpc>
              <a:spcBef>
                <a:spcPts val="1100"/>
              </a:spcBef>
            </a:pPr>
            <a:r>
              <a:rPr lang="pt-BR" sz="1200" dirty="0">
                <a:solidFill>
                  <a:srgbClr val="002060"/>
                </a:solidFill>
                <a:highlight>
                  <a:srgbClr val="FFFFFF"/>
                </a:highlight>
              </a:rPr>
              <a:t>Autoridades e agentes públicos que participem do proce</a:t>
            </a:r>
            <a:r>
              <a:rPr lang="pt-BR" sz="1200" dirty="0">
                <a:solidFill>
                  <a:schemeClr val="tx1"/>
                </a:solidFill>
                <a:highlight>
                  <a:srgbClr val="FFFFFF"/>
                </a:highlight>
              </a:rPr>
              <a:t>sso de contratação pública poderão ser responsabilizados nas esferas administrativas, cível ou penal. A responsabilização em qualquer dessas esferas é sempre subjetiva, dependendo da comprovação de que o agente atuou com dolo, fraude ou erro grosseiro no exercício de suas atribuições.</a:t>
            </a:r>
          </a:p>
          <a:p>
            <a:pPr marL="360363" algn="just">
              <a:lnSpc>
                <a:spcPct val="120000"/>
              </a:lnSpc>
              <a:spcBef>
                <a:spcPts val="1100"/>
              </a:spcBef>
            </a:pPr>
            <a:r>
              <a:rPr lang="pt-BR" sz="1200" b="1" dirty="0">
                <a:solidFill>
                  <a:schemeClr val="tx1"/>
                </a:solidFill>
                <a:highlight>
                  <a:srgbClr val="FFFFFF"/>
                </a:highlight>
              </a:rPr>
              <a:t>Esfera penal: </a:t>
            </a:r>
            <a:r>
              <a:rPr lang="pt-BR" sz="1200" dirty="0">
                <a:solidFill>
                  <a:schemeClr val="tx1"/>
                </a:solidFill>
                <a:highlight>
                  <a:srgbClr val="FFFFFF"/>
                </a:highlight>
              </a:rPr>
              <a:t>O Código Penal disciplina os crimes em licitações e contratos administrativos entre os quais:</a:t>
            </a:r>
          </a:p>
          <a:p>
            <a:pPr marL="360363">
              <a:lnSpc>
                <a:spcPct val="120000"/>
              </a:lnSpc>
            </a:pPr>
            <a:endParaRPr lang="pt-BR" sz="1200" b="1" dirty="0">
              <a:highlight>
                <a:srgbClr val="FFFFFF"/>
              </a:highlight>
            </a:endParaRPr>
          </a:p>
          <a:p>
            <a:pPr marL="360363">
              <a:lnSpc>
                <a:spcPct val="120000"/>
              </a:lnSpc>
            </a:pPr>
            <a:r>
              <a:rPr lang="pt-BR" sz="1200" b="1" dirty="0">
                <a:highlight>
                  <a:srgbClr val="FFFFFF"/>
                </a:highlight>
              </a:rPr>
              <a:t>Contratação direta ilegal</a:t>
            </a:r>
            <a:endParaRPr lang="pt-BR" sz="1200" dirty="0">
              <a:hlinkClick r:id="rId4"/>
            </a:endParaRPr>
          </a:p>
          <a:p>
            <a:pPr marL="360363">
              <a:lnSpc>
                <a:spcPct val="120000"/>
              </a:lnSpc>
            </a:pPr>
            <a:r>
              <a:rPr lang="pt-BR" sz="1200" dirty="0">
                <a:hlinkClick r:id="rId4"/>
              </a:rPr>
              <a:t>Art. 337-E</a:t>
            </a:r>
            <a:r>
              <a:rPr lang="pt-BR" sz="1200" dirty="0"/>
              <a:t>. Admitir, possibilitar ou dar causa à contratação direta fora das hipóteses previstas em lei:</a:t>
            </a:r>
          </a:p>
          <a:p>
            <a:pPr marL="360363">
              <a:lnSpc>
                <a:spcPct val="120000"/>
              </a:lnSpc>
            </a:pPr>
            <a:r>
              <a:rPr lang="pt-BR" sz="1200" dirty="0"/>
              <a:t>Pena - reclusão, de 4 (quatro) a 8 (oito) anos, e multa.</a:t>
            </a:r>
          </a:p>
          <a:p>
            <a:pPr marL="360363">
              <a:lnSpc>
                <a:spcPct val="120000"/>
              </a:lnSpc>
            </a:pPr>
            <a:endParaRPr lang="pt-BR" sz="1200" b="1" dirty="0"/>
          </a:p>
          <a:p>
            <a:pPr marL="360363">
              <a:lnSpc>
                <a:spcPct val="120000"/>
              </a:lnSpc>
            </a:pPr>
            <a:r>
              <a:rPr lang="pt-BR" sz="1200" b="1" dirty="0"/>
              <a:t>Modificação ou pagamento irregular em contrato administrativo</a:t>
            </a:r>
            <a:endParaRPr lang="pt-BR" sz="1200" dirty="0"/>
          </a:p>
          <a:p>
            <a:pPr marL="360363">
              <a:lnSpc>
                <a:spcPct val="120000"/>
              </a:lnSpc>
            </a:pPr>
            <a:r>
              <a:rPr lang="pt-BR" sz="1200" dirty="0">
                <a:hlinkClick r:id="rId5"/>
              </a:rPr>
              <a:t>Art. 337-H</a:t>
            </a:r>
            <a:r>
              <a:rPr lang="pt-BR" sz="1200" dirty="0"/>
              <a:t>. Admitir, possibilitar ou dar causa a qualquer modificação ou vantagem, inclusive prorrogação contratual, em favor do contratado, durante a execução dos contratos celebrados com a Administração Pública, sem autorização em lei, no edital da licitação ou nos respectivos instrumentos contratuais, ou, ainda, pagar fatura com preterição da ordem cronológica de sua exigibilidade:</a:t>
            </a:r>
          </a:p>
          <a:p>
            <a:pPr marL="360363">
              <a:lnSpc>
                <a:spcPct val="120000"/>
              </a:lnSpc>
            </a:pPr>
            <a:r>
              <a:rPr lang="pt-BR" sz="1200" dirty="0"/>
              <a:t>Pena - reclusão, de 4 (quatro) anos a 8 (oito) anos, e multa.</a:t>
            </a:r>
          </a:p>
          <a:p>
            <a:pPr indent="360363" algn="just">
              <a:spcBef>
                <a:spcPts val="1100"/>
              </a:spcBef>
            </a:pPr>
            <a:endParaRPr lang="pt-BR" b="1" dirty="0">
              <a:solidFill>
                <a:srgbClr val="0070C0"/>
              </a:solidFill>
              <a:highlight>
                <a:srgbClr val="FFFFFF"/>
              </a:highlight>
            </a:endParaRP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0596445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EE17639-24AA-C286-571C-C247F604960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6611A19-4234-08D2-303E-61E05696B19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23717146-4A90-56D5-41C6-7A0852FE4F68}"/>
              </a:ext>
            </a:extLst>
          </p:cNvPr>
          <p:cNvSpPr txBox="1"/>
          <p:nvPr/>
        </p:nvSpPr>
        <p:spPr>
          <a:xfrm>
            <a:off x="446809" y="173182"/>
            <a:ext cx="8697181" cy="4364754"/>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de contratação</a:t>
            </a:r>
          </a:p>
          <a:p>
            <a:r>
              <a:rPr lang="pt-BR" b="1" dirty="0">
                <a:highlight>
                  <a:srgbClr val="FFFFFF"/>
                </a:highlight>
              </a:rPr>
              <a:t>Afastamento de licitante</a:t>
            </a:r>
            <a:endParaRPr lang="pt-BR" dirty="0">
              <a:highlight>
                <a:srgbClr val="FFFFFF"/>
              </a:highlight>
            </a:endParaRPr>
          </a:p>
          <a:p>
            <a:r>
              <a:rPr lang="pt-BR" dirty="0">
                <a:highlight>
                  <a:srgbClr val="FFFFFF"/>
                </a:highlight>
                <a:hlinkClick r:id="rId4"/>
              </a:rPr>
              <a:t>Art. 337-K.</a:t>
            </a:r>
            <a:r>
              <a:rPr lang="pt-BR" dirty="0">
                <a:highlight>
                  <a:srgbClr val="FFFFFF"/>
                </a:highlight>
              </a:rPr>
              <a:t> Afastar ou tentar afastar licitante por meio de violência, grave ameaça, fraude ou oferecimento de vantagem de qualquer tipo:</a:t>
            </a:r>
          </a:p>
          <a:p>
            <a:r>
              <a:rPr lang="pt-BR" dirty="0">
                <a:highlight>
                  <a:srgbClr val="FFFFFF"/>
                </a:highlight>
              </a:rPr>
              <a:t>Pena - reclusão, de 3 (três) anos a 5 (cinco) anos, e multa, além da pena correspondente à violência.</a:t>
            </a:r>
          </a:p>
          <a:p>
            <a:endParaRPr lang="pt-BR" b="1" dirty="0">
              <a:highlight>
                <a:srgbClr val="FFFFFF"/>
              </a:highlight>
            </a:endParaRPr>
          </a:p>
          <a:p>
            <a:r>
              <a:rPr lang="pt-BR" b="1" dirty="0">
                <a:highlight>
                  <a:srgbClr val="FFFFFF"/>
                </a:highlight>
              </a:rPr>
              <a:t>Contratação inidônea</a:t>
            </a:r>
            <a:endParaRPr lang="pt-BR" dirty="0">
              <a:highlight>
                <a:srgbClr val="FFFFFF"/>
              </a:highlight>
            </a:endParaRPr>
          </a:p>
          <a:p>
            <a:r>
              <a:rPr lang="pt-BR" dirty="0">
                <a:highlight>
                  <a:srgbClr val="FFFFFF"/>
                </a:highlight>
                <a:hlinkClick r:id="rId5"/>
              </a:rPr>
              <a:t>Art. 337-M.</a:t>
            </a:r>
            <a:r>
              <a:rPr lang="pt-BR" dirty="0">
                <a:highlight>
                  <a:srgbClr val="FFFFFF"/>
                </a:highlight>
              </a:rPr>
              <a:t> Admitir à licitação empresa ou profissional declarado inidôneo:</a:t>
            </a:r>
          </a:p>
          <a:p>
            <a:r>
              <a:rPr lang="pt-BR" dirty="0">
                <a:highlight>
                  <a:srgbClr val="FFFFFF"/>
                </a:highlight>
              </a:rPr>
              <a:t>Pena - reclusão, de 1 (um) ano a 3 (três) anos, e multa.</a:t>
            </a:r>
          </a:p>
          <a:p>
            <a:r>
              <a:rPr lang="pt-BR" dirty="0">
                <a:highlight>
                  <a:srgbClr val="FFFFFF"/>
                </a:highlight>
              </a:rPr>
              <a:t>§ 1º Celebrar contrato com empresa ou profissional declarado inidôneo:</a:t>
            </a:r>
          </a:p>
          <a:p>
            <a:r>
              <a:rPr lang="pt-BR" dirty="0">
                <a:highlight>
                  <a:srgbClr val="FFFFFF"/>
                </a:highlight>
              </a:rPr>
              <a:t>Pena - reclusão, de 3 (três) anos a 6 (seis) anos, e multa.</a:t>
            </a:r>
          </a:p>
          <a:p>
            <a:pPr indent="360363" algn="just">
              <a:spcBef>
                <a:spcPts val="1100"/>
              </a:spcBef>
            </a:pPr>
            <a:endParaRPr lang="pt-BR" dirty="0">
              <a:solidFill>
                <a:schemeClr val="tx1"/>
              </a:solidFill>
              <a:highlight>
                <a:srgbClr val="FFFFFF"/>
              </a:highlight>
            </a:endParaRPr>
          </a:p>
          <a:p>
            <a:pPr indent="360363" algn="just">
              <a:spcBef>
                <a:spcPts val="1100"/>
              </a:spcBef>
            </a:pPr>
            <a:endParaRPr lang="pt-BR" b="1" dirty="0">
              <a:solidFill>
                <a:srgbClr val="0070C0"/>
              </a:solidFill>
              <a:highlight>
                <a:srgbClr val="FFFFFF"/>
              </a:highlight>
            </a:endParaRP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8652616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C3BB68B-C47A-6988-235B-46F97E3546A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1939364-066A-00AD-002E-20B83B8B365C}"/>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B97C4E5-3B81-1299-D73D-AC465CA854EE}"/>
              </a:ext>
            </a:extLst>
          </p:cNvPr>
          <p:cNvSpPr txBox="1"/>
          <p:nvPr/>
        </p:nvSpPr>
        <p:spPr>
          <a:xfrm>
            <a:off x="446809" y="173182"/>
            <a:ext cx="8697181" cy="4364754"/>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de contratação</a:t>
            </a:r>
          </a:p>
          <a:p>
            <a:endParaRPr lang="pt-BR" b="1" dirty="0">
              <a:highlight>
                <a:srgbClr val="FFFFFF"/>
              </a:highlight>
            </a:endParaRPr>
          </a:p>
          <a:p>
            <a:r>
              <a:rPr lang="pt-BR" b="1" dirty="0">
                <a:highlight>
                  <a:srgbClr val="FFFFFF"/>
                </a:highlight>
              </a:rPr>
              <a:t>Esfera Cível (ou Patrimonial)</a:t>
            </a:r>
          </a:p>
          <a:p>
            <a:endParaRPr lang="pt-BR" b="1" dirty="0">
              <a:highlight>
                <a:srgbClr val="FFFFFF"/>
              </a:highlight>
            </a:endParaRPr>
          </a:p>
          <a:p>
            <a:pPr marL="285750" indent="-285750" algn="just">
              <a:buFont typeface="Arial" panose="020B0604020202020204" pitchFamily="34" charset="0"/>
              <a:buChar char="•"/>
            </a:pPr>
            <a:r>
              <a:rPr lang="pt-BR" dirty="0">
                <a:highlight>
                  <a:srgbClr val="FFFFFF"/>
                </a:highlight>
              </a:rPr>
              <a:t>A responsabilidade cível está diretamente ligada ao </a:t>
            </a:r>
            <a:r>
              <a:rPr lang="pt-BR" b="1" dirty="0">
                <a:highlight>
                  <a:srgbClr val="FFFFFF"/>
                </a:highlight>
              </a:rPr>
              <a:t>dever de reparar o dano causado ao patrimônio público</a:t>
            </a:r>
            <a:r>
              <a:rPr lang="pt-BR" dirty="0">
                <a:highlight>
                  <a:srgbClr val="FFFFFF"/>
                </a:highlight>
              </a:rPr>
              <a:t>. A principal consequência é o ressarcimento ao erário. Esta esfera frequentemente se manifesta por meio de Ações de Improbidade Administrativa ou Ações de Ressarcimento.</a:t>
            </a:r>
          </a:p>
          <a:p>
            <a:pPr algn="just"/>
            <a:endParaRPr lang="pt-BR" dirty="0">
              <a:highlight>
                <a:srgbClr val="FFFFFF"/>
              </a:highlight>
            </a:endParaRPr>
          </a:p>
          <a:p>
            <a:pPr marL="285750" indent="-285750" algn="just">
              <a:buFont typeface="Arial" panose="020B0604020202020204" pitchFamily="34" charset="0"/>
              <a:buChar char="•"/>
            </a:pPr>
            <a:r>
              <a:rPr lang="pt-BR" dirty="0">
                <a:highlight>
                  <a:srgbClr val="FFFFFF"/>
                </a:highlight>
              </a:rPr>
              <a:t>Além disso, a conduta irregular do agente de contratação pode configurar ato de improbidade administrativa, sujeitando-o às sanções previstas na Lei nº 8.429/1992, que incluem, entre outras, a perda da função pública, a suspensão dos direitos políticos e o pagamento de multa civil.</a:t>
            </a:r>
          </a:p>
          <a:p>
            <a:pPr marL="285750" indent="-285750" algn="just">
              <a:spcBef>
                <a:spcPts val="1100"/>
              </a:spcBef>
              <a:buFont typeface="Arial" panose="020B0604020202020204" pitchFamily="34" charset="0"/>
              <a:buChar char="•"/>
            </a:pPr>
            <a:endParaRPr lang="pt-BR" dirty="0">
              <a:solidFill>
                <a:schemeClr val="tx1"/>
              </a:solidFill>
              <a:highlight>
                <a:srgbClr val="FFFFFF"/>
              </a:highlight>
            </a:endParaRPr>
          </a:p>
          <a:p>
            <a:pPr indent="360363" algn="just">
              <a:spcBef>
                <a:spcPts val="1100"/>
              </a:spcBef>
            </a:pPr>
            <a:endParaRPr lang="pt-BR" b="1" dirty="0">
              <a:solidFill>
                <a:srgbClr val="0070C0"/>
              </a:solidFill>
              <a:highlight>
                <a:srgbClr val="FFFFFF"/>
              </a:highlight>
            </a:endParaRP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15556711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CC93839-1015-D9DE-BF77-13DF3F00FB7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89626A7-0873-886D-B548-5F1BB1222658}"/>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D01F1C9F-98D9-12E8-7484-AC119E9E4630}"/>
              </a:ext>
            </a:extLst>
          </p:cNvPr>
          <p:cNvSpPr txBox="1"/>
          <p:nvPr/>
        </p:nvSpPr>
        <p:spPr>
          <a:xfrm>
            <a:off x="446809" y="173182"/>
            <a:ext cx="8697181" cy="4752553"/>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spcBef>
                <a:spcPts val="1100"/>
              </a:spcBef>
            </a:pPr>
            <a:r>
              <a:rPr lang="pt-BR" b="1" dirty="0">
                <a:solidFill>
                  <a:schemeClr val="tx1"/>
                </a:solidFill>
                <a:highlight>
                  <a:srgbClr val="FFFFFF"/>
                </a:highlight>
              </a:rPr>
              <a:t>Possibilidade de defesa por advogado público</a:t>
            </a:r>
          </a:p>
          <a:p>
            <a:pPr marL="360363" algn="just"/>
            <a:endParaRPr lang="pt-BR" i="1" dirty="0"/>
          </a:p>
          <a:p>
            <a:pPr marL="360363" algn="just"/>
            <a:r>
              <a:rPr lang="pt-BR" i="1" dirty="0"/>
              <a:t>Art. 10. Se as autoridades competentes e os servidores públicos que tiverem participado dos procedimentos relacionados às licitações e aos contratos de que trata esta Lei precisarem defender-se nas esferas administrativa, controladora ou judicial em razão de ato praticado com estrita observância de orientação constante em parecer jurídico elaborado na forma do </a:t>
            </a:r>
            <a:r>
              <a:rPr lang="pt-BR" i="1" u="sng" dirty="0">
                <a:hlinkClick r:id="rId4"/>
              </a:rPr>
              <a:t>§ 1º do art. 53 desta Lei</a:t>
            </a:r>
            <a:r>
              <a:rPr lang="pt-BR" i="1" dirty="0"/>
              <a:t>, a advocacia pública promoverá, a critério do agente público, sua representação judicial ou extrajudicial.</a:t>
            </a:r>
            <a:endParaRPr lang="pt-BR" dirty="0"/>
          </a:p>
          <a:p>
            <a:pPr marL="360363" algn="just"/>
            <a:r>
              <a:rPr lang="pt-BR" i="1" dirty="0"/>
              <a:t>§ 1º Não se aplica o disposto no caput deste artigo quando:</a:t>
            </a:r>
            <a:endParaRPr lang="pt-BR" dirty="0"/>
          </a:p>
          <a:p>
            <a:pPr marL="360363" algn="just"/>
            <a:r>
              <a:rPr lang="pt-BR" i="1" dirty="0"/>
              <a:t>I - (VETADO);</a:t>
            </a:r>
            <a:endParaRPr lang="pt-BR" dirty="0"/>
          </a:p>
          <a:p>
            <a:pPr marL="360363" algn="just"/>
            <a:r>
              <a:rPr lang="pt-BR" i="1" dirty="0"/>
              <a:t>II - provas da prática de atos ilícitos dolosos constarem nos autos do processo administrativo ou judicial.</a:t>
            </a:r>
            <a:endParaRPr lang="pt-BR" dirty="0"/>
          </a:p>
          <a:p>
            <a:pPr marL="360363" algn="just"/>
            <a:r>
              <a:rPr lang="pt-BR" i="1" dirty="0"/>
              <a:t>§ 2º Aplica-se o disposto no caput deste artigo inclusive na hipótese de o agente público não mais ocupar o cargo, emprego ou função em que foi praticado o ato questionado.</a:t>
            </a:r>
            <a:endParaRPr lang="pt-BR" dirty="0"/>
          </a:p>
          <a:p>
            <a:pPr indent="360363" algn="just">
              <a:spcBef>
                <a:spcPts val="1100"/>
              </a:spcBef>
            </a:pPr>
            <a:endParaRPr lang="pt-BR" b="1" dirty="0">
              <a:solidFill>
                <a:srgbClr val="0070C0"/>
              </a:solidFill>
              <a:highlight>
                <a:srgbClr val="FFFFFF"/>
              </a:highlight>
            </a:endParaRP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9216991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9C0F55D-A0E0-F0B6-8CB6-3B899B8243C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F3F0BF2-3ADB-5818-E3BE-2A37259D18E2}"/>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4C4F343-5296-5A4C-38DA-E377679A18DD}"/>
              </a:ext>
            </a:extLst>
          </p:cNvPr>
          <p:cNvSpPr txBox="1"/>
          <p:nvPr/>
        </p:nvSpPr>
        <p:spPr>
          <a:xfrm>
            <a:off x="446809" y="173182"/>
            <a:ext cx="8697181" cy="4851554"/>
          </a:xfrm>
          <a:prstGeom prst="rect">
            <a:avLst/>
          </a:prstGeom>
          <a:noFill/>
          <a:ln>
            <a:noFill/>
          </a:ln>
        </p:spPr>
        <p:txBody>
          <a:bodyPr spcFirstLastPara="1" wrap="square" lIns="91425" tIns="91425" rIns="91425" bIns="91425" anchor="t" anchorCtr="0">
            <a:spAutoFit/>
          </a:bodyPr>
          <a:lstStyle/>
          <a:p>
            <a:pPr algn="ctr"/>
            <a:r>
              <a:rPr lang="pt-BR" sz="1300"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Regra sobre responsabilização de agentes públicos na LINDB</a:t>
            </a:r>
          </a:p>
          <a:p>
            <a:endParaRPr lang="pt-BR" dirty="0">
              <a:highlight>
                <a:srgbClr val="FFFFFF"/>
              </a:highlight>
            </a:endParaRPr>
          </a:p>
          <a:p>
            <a:r>
              <a:rPr lang="pt-BR" dirty="0">
                <a:highlight>
                  <a:srgbClr val="FFFFFF"/>
                </a:highlight>
              </a:rPr>
              <a:t>Art. 28.  O agente público responderá pessoalmente por suas decisões ou opiniões técnicas em caso de dolo ou erro grosseiro. </a:t>
            </a:r>
          </a:p>
          <a:p>
            <a:endParaRPr lang="pt-BR" dirty="0">
              <a:highlight>
                <a:srgbClr val="FFFFFF"/>
              </a:highlight>
            </a:endParaRPr>
          </a:p>
          <a:p>
            <a:r>
              <a:rPr lang="pt-BR" b="1" dirty="0"/>
              <a:t>Decreto nº 9.830, de 2019 regulamenta o art. 28 explicitando o conteúdo de dolo e erro grosseiro</a:t>
            </a:r>
            <a:endParaRPr lang="pt-BR" dirty="0"/>
          </a:p>
          <a:p>
            <a:r>
              <a:rPr lang="pt-BR" i="1" dirty="0"/>
              <a:t>Responsabilização na hipótese de dolo ou erro grosseiro</a:t>
            </a:r>
            <a:endParaRPr lang="pt-BR" dirty="0"/>
          </a:p>
          <a:p>
            <a:r>
              <a:rPr lang="pt-BR" i="1" dirty="0"/>
              <a:t>Art. 12.  O agente público somente poderá ser responsabilizado por suas decisões ou opiniões técnicas se agir ou se omitir com dolo, direto ou eventual, ou cometer erro grosseiro, no desempenho de suas funções.</a:t>
            </a:r>
            <a:endParaRPr lang="pt-BR" dirty="0"/>
          </a:p>
          <a:p>
            <a:r>
              <a:rPr lang="pt-BR" i="1" dirty="0"/>
              <a:t>§ 1º  Considera-se erro grosseiro aquele manifesto, evidente e inescusável praticado com culpa grave, caracterizado por ação ou omissão com elevado grau de negligência, imprudência ou imperícia.</a:t>
            </a:r>
            <a:endParaRPr lang="pt-BR" dirty="0"/>
          </a:p>
          <a:p>
            <a:r>
              <a:rPr lang="pt-BR" i="1" dirty="0"/>
              <a:t>§ 2º  Não será configurado dolo ou erro grosseiro do agente público se não restar comprovada, nos autos do processo de responsabilização, situação ou circunstância fática capaz de caracterizar o dolo ou o erro grosseiro.</a:t>
            </a:r>
            <a:endParaRPr lang="pt-BR" dirty="0"/>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30485282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95ED2AC-879A-307F-0417-AD84B82D2E9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739ADDA-8CF7-C558-7F59-A2A2857112FB}"/>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E2C1198-36BB-0838-74B3-D32E1F8AF17E}"/>
              </a:ext>
            </a:extLst>
          </p:cNvPr>
          <p:cNvSpPr txBox="1"/>
          <p:nvPr/>
        </p:nvSpPr>
        <p:spPr>
          <a:xfrm>
            <a:off x="446809" y="173182"/>
            <a:ext cx="8697181" cy="5257819"/>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Regra sobre responsabilização de agentes públicos na LINDB</a:t>
            </a:r>
          </a:p>
          <a:p>
            <a:endParaRPr lang="pt-BR" dirty="0">
              <a:highlight>
                <a:srgbClr val="FFFFFF"/>
              </a:highlight>
            </a:endParaRPr>
          </a:p>
          <a:p>
            <a:r>
              <a:rPr lang="pt-BR" sz="1300" i="1" dirty="0">
                <a:highlight>
                  <a:srgbClr val="FFFFFF"/>
                </a:highlight>
              </a:rPr>
              <a:t>§ 3º  O mero nexo de causalidade entre a conduta e o resultado danoso não implica responsabilização, exceto se comprovado o dolo ou o erro grosseiro do agente público.</a:t>
            </a:r>
            <a:endParaRPr lang="pt-BR" sz="1300" dirty="0">
              <a:highlight>
                <a:srgbClr val="FFFFFF"/>
              </a:highlight>
            </a:endParaRPr>
          </a:p>
          <a:p>
            <a:r>
              <a:rPr lang="pt-BR" sz="1300" i="1" dirty="0">
                <a:highlight>
                  <a:srgbClr val="FFFFFF"/>
                </a:highlight>
              </a:rPr>
              <a:t>§ 4º  A complexidade da matéria e das atribuições exercidas pelo agente público serão consideradas em eventual responsabilização do agente público.</a:t>
            </a:r>
            <a:endParaRPr lang="pt-BR" sz="1300" dirty="0">
              <a:highlight>
                <a:srgbClr val="FFFFFF"/>
              </a:highlight>
            </a:endParaRPr>
          </a:p>
          <a:p>
            <a:r>
              <a:rPr lang="pt-BR" sz="1300" i="1" dirty="0">
                <a:highlight>
                  <a:srgbClr val="FFFFFF"/>
                </a:highlight>
              </a:rPr>
              <a:t>§ 5º  O montante do dano ao erário, ainda que expressivo, não poderá, por si só, ser elemento para caracterizar o erro grosseiro ou o dolo.</a:t>
            </a:r>
            <a:endParaRPr lang="pt-BR" sz="1300" dirty="0">
              <a:highlight>
                <a:srgbClr val="FFFFFF"/>
              </a:highlight>
            </a:endParaRPr>
          </a:p>
          <a:p>
            <a:r>
              <a:rPr lang="pt-BR" sz="1300" i="1" dirty="0">
                <a:highlight>
                  <a:srgbClr val="FFFFFF"/>
                </a:highlight>
              </a:rPr>
              <a:t>§ 6º  A responsabilização pela opinião técnica não se estende de forma automática ao decisor que a adotou como fundamento de decidir e somente se configurará se estiverem presentes elementos suficientes para o decisor aferir o dolo ou o erro grosseiro da opinião técnica ou se houver conluio entre os agentes.</a:t>
            </a:r>
            <a:endParaRPr lang="pt-BR" sz="1300" dirty="0">
              <a:highlight>
                <a:srgbClr val="FFFFFF"/>
              </a:highlight>
            </a:endParaRPr>
          </a:p>
          <a:p>
            <a:r>
              <a:rPr lang="pt-BR" sz="1300" i="1" dirty="0">
                <a:highlight>
                  <a:srgbClr val="FFFFFF"/>
                </a:highlight>
              </a:rPr>
              <a:t>§ 7º  No exercício do poder hierárquico, só responderá por culpa in vigilando aquele cuja omissão caracterizar erro grosseiro ou dolo.</a:t>
            </a:r>
            <a:endParaRPr lang="pt-BR" sz="1300" dirty="0">
              <a:highlight>
                <a:srgbClr val="FFFFFF"/>
              </a:highlight>
            </a:endParaRPr>
          </a:p>
          <a:p>
            <a:r>
              <a:rPr lang="pt-BR" sz="1300" i="1" dirty="0">
                <a:highlight>
                  <a:srgbClr val="FFFFFF"/>
                </a:highlight>
              </a:rPr>
              <a:t>§ 8º  O disposto neste artigo não exime o agente público de atuar de forma diligente e eficiente no cumprimento dos seus deveres constitucionais e legais. </a:t>
            </a:r>
            <a:endParaRPr lang="pt-BR" sz="1300" dirty="0">
              <a:highlight>
                <a:srgbClr val="FFFFFF"/>
              </a:highlight>
            </a:endParaRPr>
          </a:p>
          <a:p>
            <a:r>
              <a:rPr lang="pt-BR" dirty="0">
                <a:highlight>
                  <a:srgbClr val="FFFFFF"/>
                </a:highlight>
              </a:rPr>
              <a:t>          </a:t>
            </a: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075405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B567F71-FA49-9843-F96A-896A1E77A47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B2E3690-182A-E4D8-CB87-98B65665FA94}"/>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81321DAC-8DAC-A297-2514-78E6BB0B94C8}"/>
              </a:ext>
            </a:extLst>
          </p:cNvPr>
          <p:cNvSpPr txBox="1"/>
          <p:nvPr/>
        </p:nvSpPr>
        <p:spPr>
          <a:xfrm>
            <a:off x="-101590" y="100696"/>
            <a:ext cx="9143990" cy="300079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nSpc>
                <a:spcPct val="150000"/>
              </a:lnSpc>
            </a:pPr>
            <a:endParaRPr lang="pt-BR" b="1" dirty="0"/>
          </a:p>
          <a:p>
            <a:pPr>
              <a:lnSpc>
                <a:spcPct val="150000"/>
              </a:lnSpc>
            </a:pPr>
            <a:r>
              <a:rPr lang="pt-BR" sz="1300" b="1" dirty="0"/>
              <a:t>Avaliação</a:t>
            </a:r>
            <a:r>
              <a:rPr lang="pt-BR" sz="1300" dirty="0"/>
              <a:t>: Nesta etapa, o nível de risco é comparado com os critérios definidos pela organização, a fim de determinar se ele é aceitável ou se deve ser tratado. </a:t>
            </a:r>
          </a:p>
          <a:p>
            <a:pPr>
              <a:lnSpc>
                <a:spcPct val="150000"/>
              </a:lnSpc>
            </a:pPr>
            <a:r>
              <a:rPr lang="pt-BR" sz="1300" b="1" dirty="0"/>
              <a:t>Tratamento</a:t>
            </a:r>
            <a:r>
              <a:rPr lang="pt-BR" sz="1300" dirty="0"/>
              <a:t>: Formula opções de resposta ao risco e decide se o risco residual é tolerável. </a:t>
            </a:r>
          </a:p>
          <a:p>
            <a:pPr>
              <a:lnSpc>
                <a:spcPct val="150000"/>
              </a:lnSpc>
            </a:pPr>
            <a:r>
              <a:rPr lang="pt-BR" sz="1300" b="1" dirty="0"/>
              <a:t>Reporte:</a:t>
            </a:r>
            <a:r>
              <a:rPr lang="pt-BR" sz="1300" dirty="0"/>
              <a:t> Envolve o fornecimento de informações às instâncias competentes para a tomada de decisões. </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4467092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4CAD053-7ED1-EA04-5FEC-CFB941F7136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AB501FE-CD96-FB2C-09E8-E31E837327B8}"/>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C25F8EE-02FD-3EC2-56C8-C8AD3D020BAB}"/>
              </a:ext>
            </a:extLst>
          </p:cNvPr>
          <p:cNvSpPr txBox="1"/>
          <p:nvPr/>
        </p:nvSpPr>
        <p:spPr>
          <a:xfrm>
            <a:off x="446809" y="173182"/>
            <a:ext cx="8697181" cy="4439134"/>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Esfera Administrativa</a:t>
            </a:r>
          </a:p>
          <a:p>
            <a:endParaRPr lang="pt-BR" b="1" dirty="0">
              <a:highlight>
                <a:srgbClr val="FFFFFF"/>
              </a:highlight>
            </a:endParaRPr>
          </a:p>
          <a:p>
            <a:pPr marL="285750" indent="-285750" algn="just">
              <a:buFont typeface="Arial" panose="020B0604020202020204" pitchFamily="34" charset="0"/>
              <a:buChar char="•"/>
            </a:pPr>
            <a:r>
              <a:rPr lang="pt-BR" dirty="0">
                <a:highlight>
                  <a:srgbClr val="FFFFFF"/>
                </a:highlight>
              </a:rPr>
              <a:t>A responsabilidade administrativa decorre da violação de deveres funcionais e está sujeita à apuração pelos órgãos da própria Administração Pública, por meio de processo administrativo disciplinar (PAD), e, principalmente, pelos Tribunais de Contas.</a:t>
            </a:r>
          </a:p>
          <a:p>
            <a:pPr marL="285750" indent="-285750" algn="just">
              <a:buFont typeface="Arial" panose="020B0604020202020204" pitchFamily="34" charset="0"/>
              <a:buChar char="•"/>
            </a:pPr>
            <a:endParaRPr lang="pt-BR" dirty="0">
              <a:highlight>
                <a:srgbClr val="FFFFFF"/>
              </a:highlight>
            </a:endParaRPr>
          </a:p>
          <a:p>
            <a:pPr marL="285750" indent="-285750" algn="just">
              <a:buFont typeface="Arial" panose="020B0604020202020204" pitchFamily="34" charset="0"/>
              <a:buChar char="•"/>
            </a:pPr>
            <a:r>
              <a:rPr lang="pt-BR" dirty="0">
                <a:highlight>
                  <a:srgbClr val="FFFFFF"/>
                </a:highlight>
              </a:rPr>
              <a:t>As sanções podem variar desde advertência, suspensão, demissão, até a imposição de multas e a obrigação de ressarcir o erário. A atuação dos Tribunais de Contas é particularmente relevante na fiscalização dos atos praticados pelos agentes de contratação.</a:t>
            </a:r>
          </a:p>
          <a:p>
            <a:pPr marL="285750" indent="-285750" algn="just">
              <a:buFont typeface="Arial" panose="020B0604020202020204" pitchFamily="34" charset="0"/>
              <a:buChar char="•"/>
            </a:pPr>
            <a:endParaRPr lang="pt-BR" dirty="0">
              <a:highlight>
                <a:srgbClr val="FFFFFF"/>
              </a:highlight>
            </a:endParaRPr>
          </a:p>
          <a:p>
            <a:pPr marL="285750" indent="-285750" algn="just">
              <a:buFont typeface="Arial" panose="020B0604020202020204" pitchFamily="34" charset="0"/>
              <a:buChar char="•"/>
            </a:pPr>
            <a:r>
              <a:rPr lang="pt-BR" dirty="0">
                <a:highlight>
                  <a:srgbClr val="FFFFFF"/>
                </a:highlight>
              </a:rPr>
              <a:t>A jurisprudência demonstra que a responsabilidade administrativa é atribuída por falhas cometidas no exercício das competências do agente.          </a:t>
            </a: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3333192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ACF3510-8C2F-FB46-3A73-4CE7D01C2E8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9CFD487-0AD3-949D-A7C3-5F330C4E6A5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8FC7528-459D-2E9B-8099-D1A06995AC03}"/>
              </a:ext>
            </a:extLst>
          </p:cNvPr>
          <p:cNvSpPr txBox="1"/>
          <p:nvPr/>
        </p:nvSpPr>
        <p:spPr>
          <a:xfrm>
            <a:off x="446809" y="173182"/>
            <a:ext cx="8697181" cy="4439134"/>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a:t>
            </a:r>
            <a:r>
              <a:rPr lang="pt-BR" b="1" dirty="0" err="1">
                <a:solidFill>
                  <a:srgbClr val="0070C0"/>
                </a:solidFill>
                <a:highlight>
                  <a:srgbClr val="FFFFFF"/>
                </a:highlight>
              </a:rPr>
              <a:t>públcos</a:t>
            </a:r>
            <a:endParaRPr lang="pt-BR" b="1" dirty="0">
              <a:solidFill>
                <a:srgbClr val="0070C0"/>
              </a:solidFill>
              <a:highlight>
                <a:srgbClr val="FFFFFF"/>
              </a:highlight>
            </a:endParaRP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Responsabilização dos agentes públicos sob a ótica do TCU</a:t>
            </a:r>
            <a:endParaRPr lang="pt-BR" dirty="0">
              <a:highlight>
                <a:srgbClr val="FFFFFF"/>
              </a:highlight>
            </a:endParaRPr>
          </a:p>
          <a:p>
            <a:r>
              <a:rPr lang="pt-BR" dirty="0">
                <a:highlight>
                  <a:srgbClr val="FFFFFF"/>
                </a:highlight>
              </a:rPr>
              <a:t>          </a:t>
            </a:r>
          </a:p>
          <a:p>
            <a:pPr marL="285750" lvl="0" indent="-285750" algn="just">
              <a:buFont typeface="Arial" panose="020B0604020202020204" pitchFamily="34" charset="0"/>
              <a:buChar char="•"/>
            </a:pPr>
            <a:r>
              <a:rPr lang="pt-BR" dirty="0">
                <a:highlight>
                  <a:srgbClr val="FFFFFF"/>
                </a:highlight>
              </a:rPr>
              <a:t>Não se aplica penalidade a membros de comissão de licitação se ficar demonstrado que as irregularidades apuradas ocorreram em razão do conteúdo do edital e se eles não participaram da fase relativa à sua confecção. Irregularidades inerentes à etapa preparatória da licitação não devem ser atribuídas aos integrantes da comissão de licitação, designada para a fase de condução do certame. (TCU, </a:t>
            </a:r>
            <a:r>
              <a:rPr lang="pt-BR" u="sng" dirty="0">
                <a:highlight>
                  <a:srgbClr val="FFFFFF"/>
                </a:highlight>
                <a:hlinkClick r:id="rId4"/>
              </a:rPr>
              <a:t>Acórdão 8985/2020-Primeira Câmara</a:t>
            </a:r>
            <a:r>
              <a:rPr lang="pt-BR" dirty="0">
                <a:highlight>
                  <a:srgbClr val="FFFFFF"/>
                </a:highlight>
              </a:rPr>
              <a:t>, Rel. Min. Benjamin Zymler). </a:t>
            </a:r>
          </a:p>
          <a:p>
            <a:pPr marL="285750" lvl="0" indent="-285750" algn="just">
              <a:buFont typeface="Arial" panose="020B0604020202020204" pitchFamily="34" charset="0"/>
              <a:buChar char="•"/>
            </a:pPr>
            <a:endParaRPr lang="pt-BR" dirty="0">
              <a:highlight>
                <a:srgbClr val="FFFFFF"/>
              </a:highlight>
            </a:endParaRPr>
          </a:p>
          <a:p>
            <a:pPr marL="285750" lvl="0" indent="-285750" algn="just">
              <a:buFont typeface="Arial" panose="020B0604020202020204" pitchFamily="34" charset="0"/>
              <a:buChar char="•"/>
            </a:pPr>
            <a:r>
              <a:rPr lang="pt-BR" dirty="0">
                <a:highlight>
                  <a:srgbClr val="FFFFFF"/>
                </a:highlight>
              </a:rPr>
              <a:t>Membros de comissão de licitação não devem ser responsabilizados por sobrepreço ou superfaturamento decorrente de orçamento estimativo com preços acima de mercado, salvo se houver prova de que tenham participado da elaboração do orçamento. (</a:t>
            </a:r>
            <a:r>
              <a:rPr lang="pt-BR" u="sng" dirty="0">
                <a:highlight>
                  <a:srgbClr val="FFFFFF"/>
                </a:highlight>
                <a:hlinkClick r:id="rId5"/>
              </a:rPr>
              <a:t>Acórdão 1844/2019-Plenário</a:t>
            </a:r>
            <a:r>
              <a:rPr lang="pt-BR" dirty="0">
                <a:highlight>
                  <a:srgbClr val="FFFFFF"/>
                </a:highlight>
              </a:rPr>
              <a:t>, Rel. Min. Benjamin Zymler).</a:t>
            </a:r>
          </a:p>
          <a:p>
            <a:pPr marL="0" lvl="0" indent="0" algn="just"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6153575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12E7A27-6526-430A-2F0C-947EA177FF6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CCAF520-9FD5-8C0E-4EAC-6AE2ED506C3B}"/>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B85175F4-012C-34F9-F0D2-4DE0427D115F}"/>
              </a:ext>
            </a:extLst>
          </p:cNvPr>
          <p:cNvSpPr txBox="1"/>
          <p:nvPr/>
        </p:nvSpPr>
        <p:spPr>
          <a:xfrm>
            <a:off x="446809" y="173182"/>
            <a:ext cx="8697181" cy="4654577"/>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Responsabilização dos agentes públicos sob a ótica do TCU</a:t>
            </a:r>
            <a:endParaRPr lang="pt-BR" dirty="0">
              <a:highlight>
                <a:srgbClr val="FFFFFF"/>
              </a:highlight>
            </a:endParaRPr>
          </a:p>
          <a:p>
            <a:r>
              <a:rPr lang="pt-BR" dirty="0">
                <a:highlight>
                  <a:srgbClr val="FFFFFF"/>
                </a:highlight>
              </a:rPr>
              <a:t>          </a:t>
            </a:r>
          </a:p>
          <a:p>
            <a:r>
              <a:rPr lang="pt-BR" dirty="0">
                <a:solidFill>
                  <a:schemeClr val="tx1"/>
                </a:solidFill>
                <a:highlight>
                  <a:srgbClr val="FFFFFF"/>
                </a:highlight>
                <a:hlinkClick r:id="rId4">
                  <a:extLst>
                    <a:ext uri="{A12FA001-AC4F-418D-AE19-62706E023703}">
                      <ahyp:hlinkClr xmlns:ahyp="http://schemas.microsoft.com/office/drawing/2018/hyperlinkcolor" val="tx"/>
                    </a:ext>
                  </a:extLst>
                </a:hlinkClick>
              </a:rPr>
              <a:t>Atestar, como adequados e efetivamente executados, serviços realizados com falhas técnicas ou de qualidade é ato grave, porquanto dá margem à ocorrência de pagamentos sem a devida contraprestação pela execução do objeto, sujeitando o fiscal do contrato ao ressarcimento de eventual dano o erário. O </a:t>
            </a:r>
            <a:r>
              <a:rPr lang="pt-BR" b="1" dirty="0">
                <a:solidFill>
                  <a:schemeClr val="tx1"/>
                </a:solidFill>
                <a:highlight>
                  <a:srgbClr val="FFFFFF"/>
                </a:highlight>
                <a:hlinkClick r:id="rId4">
                  <a:extLst>
                    <a:ext uri="{A12FA001-AC4F-418D-AE19-62706E023703}">
                      <ahyp:hlinkClr xmlns:ahyp="http://schemas.microsoft.com/office/drawing/2018/hyperlinkcolor" val="tx"/>
                    </a:ext>
                  </a:extLst>
                </a:hlinkClick>
              </a:rPr>
              <a:t>atesto indevido ou a fiscalização deficiente </a:t>
            </a:r>
            <a:r>
              <a:rPr lang="pt-BR" dirty="0">
                <a:solidFill>
                  <a:schemeClr val="tx1"/>
                </a:solidFill>
                <a:highlight>
                  <a:srgbClr val="FFFFFF"/>
                </a:highlight>
                <a:hlinkClick r:id="rId4">
                  <a:extLst>
                    <a:ext uri="{A12FA001-AC4F-418D-AE19-62706E023703}">
                      <ahyp:hlinkClr xmlns:ahyp="http://schemas.microsoft.com/office/drawing/2018/hyperlinkcolor" val="tx"/>
                    </a:ext>
                  </a:extLst>
                </a:hlinkClick>
              </a:rPr>
              <a:t>são suficientes para caracterizar o vínculo causal entre a conduta do fiscal do contrato e o prejuízo aos cofres públicos, ainda que o pagamento seja formalmente autorizado por agente diverso.</a:t>
            </a:r>
            <a:r>
              <a:rPr lang="pt-BR" dirty="0">
                <a:solidFill>
                  <a:schemeClr val="tx1"/>
                </a:solidFill>
                <a:highlight>
                  <a:srgbClr val="FFFFFF"/>
                </a:highlight>
              </a:rPr>
              <a:t> (Acórdão 605/2026-Segunda Câmara | Relator: ANTONIO ANASTASIA)</a:t>
            </a:r>
          </a:p>
          <a:p>
            <a:endParaRPr lang="pt-BR" dirty="0">
              <a:solidFill>
                <a:schemeClr val="tx1"/>
              </a:solidFill>
              <a:highlight>
                <a:srgbClr val="FFFFFF"/>
              </a:highlight>
            </a:endParaRPr>
          </a:p>
          <a:p>
            <a:r>
              <a:rPr lang="pt-BR" dirty="0">
                <a:solidFill>
                  <a:schemeClr val="tx1"/>
                </a:solidFill>
                <a:highlight>
                  <a:srgbClr val="FFFFFF"/>
                </a:highlight>
                <a:hlinkClick r:id="rId5">
                  <a:extLst>
                    <a:ext uri="{A12FA001-AC4F-418D-AE19-62706E023703}">
                      <ahyp:hlinkClr xmlns:ahyp="http://schemas.microsoft.com/office/drawing/2018/hyperlinkcolor" val="tx"/>
                    </a:ext>
                  </a:extLst>
                </a:hlinkClick>
              </a:rPr>
              <a:t>Os pareceres jurídicos desprovidos de fundamentação adequada, favoráveis a contratações manifestamente ilegais ou que deixem de considerar jurisprudência pacificada do TCU </a:t>
            </a:r>
            <a:r>
              <a:rPr lang="pt-BR" b="1" dirty="0">
                <a:solidFill>
                  <a:schemeClr val="tx1"/>
                </a:solidFill>
                <a:highlight>
                  <a:srgbClr val="FFFFFF"/>
                </a:highlight>
                <a:hlinkClick r:id="rId5">
                  <a:extLst>
                    <a:ext uri="{A12FA001-AC4F-418D-AE19-62706E023703}">
                      <ahyp:hlinkClr xmlns:ahyp="http://schemas.microsoft.com/office/drawing/2018/hyperlinkcolor" val="tx"/>
                    </a:ext>
                  </a:extLst>
                </a:hlinkClick>
              </a:rPr>
              <a:t>podem ensejar a responsabilização do seu autor</a:t>
            </a:r>
            <a:r>
              <a:rPr lang="pt-BR" dirty="0">
                <a:solidFill>
                  <a:schemeClr val="tx1"/>
                </a:solidFill>
                <a:highlight>
                  <a:srgbClr val="FFFFFF"/>
                </a:highlight>
                <a:hlinkClick r:id="rId5">
                  <a:extLst>
                    <a:ext uri="{A12FA001-AC4F-418D-AE19-62706E023703}">
                      <ahyp:hlinkClr xmlns:ahyp="http://schemas.microsoft.com/office/drawing/2018/hyperlinkcolor" val="tx"/>
                    </a:ext>
                  </a:extLst>
                </a:hlinkClick>
              </a:rPr>
              <a:t>, se o ato concorrer para eventual irregularidade praticada pela autoridade que nele se embasou.</a:t>
            </a:r>
            <a:r>
              <a:rPr lang="pt-BR" dirty="0">
                <a:solidFill>
                  <a:schemeClr val="tx1"/>
                </a:solidFill>
                <a:highlight>
                  <a:srgbClr val="FFFFFF"/>
                </a:highlight>
              </a:rPr>
              <a:t> (Acórdão 1089/2025-Plenário | Relator: BENJAMIN ZYMLER)</a:t>
            </a:r>
          </a:p>
          <a:p>
            <a:pPr marL="0" lvl="0" indent="0" algn="just"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3922518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464AFF4-6F7F-3ADD-6DC0-5A891E860C9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D9EE2B3-D2F7-7712-6D1A-12F5CB5A583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B607B169-90E7-2CD4-F57E-1E537CAA4018}"/>
              </a:ext>
            </a:extLst>
          </p:cNvPr>
          <p:cNvSpPr txBox="1"/>
          <p:nvPr/>
        </p:nvSpPr>
        <p:spPr>
          <a:xfrm>
            <a:off x="446809" y="173182"/>
            <a:ext cx="8697181" cy="3146472"/>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206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Responsabilização dos agentes públicos sob a ótica do TCU</a:t>
            </a:r>
            <a:endParaRPr lang="pt-BR" dirty="0">
              <a:highlight>
                <a:srgbClr val="FFFFFF"/>
              </a:highlight>
            </a:endParaRPr>
          </a:p>
          <a:p>
            <a:r>
              <a:rPr lang="pt-BR" dirty="0">
                <a:highlight>
                  <a:srgbClr val="FFFFFF"/>
                </a:highlight>
              </a:rPr>
              <a:t>          </a:t>
            </a:r>
          </a:p>
          <a:p>
            <a:r>
              <a:rPr lang="pt-BR" dirty="0">
                <a:highlight>
                  <a:srgbClr val="FFFFFF"/>
                </a:highlight>
              </a:rPr>
              <a:t>Para fins de responsabilização perante o TCU, a decisão do gestor que desconsidera, sem a devida motivação, as recomendações constantes do parecer da consultoria jurídica acerca do processo licitatório configura erro grosseiro (art. 28 do </a:t>
            </a:r>
            <a:r>
              <a:rPr lang="pt-BR" dirty="0">
                <a:highlight>
                  <a:srgbClr val="FFFFFF"/>
                </a:highlight>
                <a:hlinkClick r:id="rId4"/>
              </a:rPr>
              <a:t>Decreto-lei 4.657/1942</a:t>
            </a:r>
            <a:r>
              <a:rPr lang="pt-BR" dirty="0">
                <a:highlight>
                  <a:srgbClr val="FFFFFF"/>
                </a:highlight>
              </a:rPr>
              <a:t> - </a:t>
            </a:r>
            <a:r>
              <a:rPr lang="pt-BR" dirty="0" err="1">
                <a:highlight>
                  <a:srgbClr val="FFFFFF"/>
                </a:highlight>
              </a:rPr>
              <a:t>Lindb</a:t>
            </a:r>
            <a:r>
              <a:rPr lang="pt-BR" dirty="0">
                <a:highlight>
                  <a:srgbClr val="FFFFFF"/>
                </a:highlight>
              </a:rPr>
              <a:t>). (</a:t>
            </a:r>
            <a:r>
              <a:rPr lang="pt-BR" dirty="0">
                <a:highlight>
                  <a:srgbClr val="FFFFFF"/>
                </a:highlight>
                <a:hlinkClick r:id="rId5"/>
              </a:rPr>
              <a:t>Acórdão 2503/2024-Segunda Câmara</a:t>
            </a:r>
            <a:endParaRPr lang="pt-BR" dirty="0">
              <a:highlight>
                <a:srgbClr val="FFFFFF"/>
              </a:highlight>
            </a:endParaRPr>
          </a:p>
          <a:p>
            <a:r>
              <a:rPr lang="pt-BR" dirty="0">
                <a:highlight>
                  <a:srgbClr val="FFFFFF"/>
                </a:highlight>
              </a:rPr>
              <a:t>16/04/2024). </a:t>
            </a:r>
          </a:p>
          <a:p>
            <a:pPr marL="0" lvl="0" indent="0" algn="just"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327456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962093A-94CA-90D6-13BD-1F7635FE9F7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C6EA016-3DD0-3BD3-61BC-D4244675883C}"/>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7CE8D259-4514-A638-0EE1-F816EDC83762}"/>
              </a:ext>
            </a:extLst>
          </p:cNvPr>
          <p:cNvSpPr txBox="1"/>
          <p:nvPr/>
        </p:nvSpPr>
        <p:spPr>
          <a:xfrm>
            <a:off x="101600" y="112889"/>
            <a:ext cx="8861778" cy="503211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nSpc>
                <a:spcPct val="150000"/>
              </a:lnSpc>
            </a:pPr>
            <a:endParaRPr lang="pt-BR" b="1" dirty="0"/>
          </a:p>
          <a:p>
            <a:pPr algn="ctr"/>
            <a:r>
              <a:rPr lang="pt-BR" b="1" dirty="0">
                <a:solidFill>
                  <a:srgbClr val="002060"/>
                </a:solidFill>
              </a:rPr>
              <a:t>Gestão por competência</a:t>
            </a:r>
            <a:endParaRPr lang="pt-BR" dirty="0">
              <a:solidFill>
                <a:srgbClr val="002060"/>
              </a:solidFill>
            </a:endParaRPr>
          </a:p>
          <a:p>
            <a:endParaRPr lang="pt-BR" b="1" dirty="0"/>
          </a:p>
          <a:p>
            <a:r>
              <a:rPr lang="pt-BR" b="1" dirty="0">
                <a:solidFill>
                  <a:srgbClr val="002060"/>
                </a:solidFill>
              </a:rPr>
              <a:t>Fundamento legal</a:t>
            </a:r>
          </a:p>
          <a:p>
            <a:endParaRPr lang="pt-BR" dirty="0"/>
          </a:p>
          <a:p>
            <a:pPr marL="722313"/>
            <a:r>
              <a:rPr lang="pt-BR" i="1" dirty="0"/>
              <a:t>Art. 7º Caberá à autoridade máxima do órgão ou da entidade, ou a quem as normas de organização administrativa indicarem, </a:t>
            </a:r>
            <a:r>
              <a:rPr lang="pt-BR" b="1" i="1" u="sng" dirty="0"/>
              <a:t>promover gestão por competências</a:t>
            </a:r>
            <a:r>
              <a:rPr lang="pt-BR" i="1" dirty="0"/>
              <a:t> e designar agentes públicos para o desempenho das funções essenciais à execução desta Lei que preencham os seguintes requisitos:</a:t>
            </a:r>
          </a:p>
          <a:p>
            <a:pPr marL="722313"/>
            <a:r>
              <a:rPr lang="pt-BR" i="1" dirty="0"/>
              <a:t>I - sejam, preferencialmente, servidor efetivo ou empregado público dos quadros permanentes da Administração Pública;</a:t>
            </a:r>
          </a:p>
          <a:p>
            <a:pPr marL="722313"/>
            <a:r>
              <a:rPr lang="pt-BR" i="1" dirty="0"/>
              <a:t>II - tenham atribuições relacionadas a licitações e contratos ou possuam formação compatível ou qualificação atestada por certificação profissional emitida por escola de governo criada e mantida pelo poder público; e</a:t>
            </a:r>
          </a:p>
          <a:p>
            <a:pPr marL="722313"/>
            <a:r>
              <a:rPr lang="pt-BR" i="1" dirty="0"/>
              <a:t>III - não sejam cônjuge ou companheiro de licitantes ou contratados habituais da Administração nem tenham com eles vínculo de parentesco, colateral ou por afinidade, até o terceiro grau, ou de natureza técnica, comercial, econômica, financeira, trabalhista e civil.</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76239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AFEC3E7-636E-2DE7-B8FC-F2F75A81F5B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C765696-A563-208D-B16B-089C442A7A49}"/>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0E9F45C5-4136-06D2-AAC6-51439B0189AF}"/>
              </a:ext>
            </a:extLst>
          </p:cNvPr>
          <p:cNvSpPr txBox="1"/>
          <p:nvPr/>
        </p:nvSpPr>
        <p:spPr>
          <a:xfrm>
            <a:off x="101600" y="-102504"/>
            <a:ext cx="9143990" cy="5570725"/>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Gestão por competência</a:t>
            </a:r>
            <a:endParaRPr lang="pt-BR" dirty="0">
              <a:solidFill>
                <a:srgbClr val="002060"/>
              </a:solidFill>
            </a:endParaRPr>
          </a:p>
          <a:p>
            <a:endParaRPr lang="pt-BR" b="1" dirty="0"/>
          </a:p>
          <a:p>
            <a:r>
              <a:rPr lang="pt-BR" b="1" dirty="0">
                <a:solidFill>
                  <a:srgbClr val="002060"/>
                </a:solidFill>
              </a:rPr>
              <a:t>Diretrizes da Portaria SEGES/ME Nº 8.678, de 2021 que </a:t>
            </a:r>
            <a:r>
              <a:rPr lang="pt-BR" b="1" i="1" dirty="0">
                <a:solidFill>
                  <a:srgbClr val="002060"/>
                </a:solidFill>
              </a:rPr>
              <a:t>Dispõe sobre a governança das contratações públicas no âmbito da Administração Pública federal direta, autárquica e fundacional.</a:t>
            </a:r>
            <a:endParaRPr lang="pt-BR" i="1" dirty="0">
              <a:solidFill>
                <a:srgbClr val="002060"/>
              </a:solidFill>
            </a:endParaRPr>
          </a:p>
          <a:p>
            <a:r>
              <a:rPr lang="pt-BR" b="1" i="1" dirty="0">
                <a:solidFill>
                  <a:srgbClr val="002060"/>
                </a:solidFill>
              </a:rPr>
              <a:t>Gestão por competências</a:t>
            </a:r>
            <a:endParaRPr lang="pt-BR" i="1" dirty="0">
              <a:solidFill>
                <a:srgbClr val="002060"/>
              </a:solidFill>
            </a:endParaRPr>
          </a:p>
          <a:p>
            <a:pPr marL="722313"/>
            <a:r>
              <a:rPr lang="pt-BR" i="1" dirty="0"/>
              <a:t>Art.  14. Compete ao órgão ou entidade, quanto à gestão por competências do processo de contratações públicas:</a:t>
            </a:r>
            <a:br>
              <a:rPr lang="pt-BR" i="1" dirty="0"/>
            </a:br>
            <a:r>
              <a:rPr lang="pt-BR" i="1" dirty="0"/>
              <a:t>I - assegurar </a:t>
            </a:r>
            <a:r>
              <a:rPr lang="pt-BR" i="1" u="sng" dirty="0"/>
              <a:t>a aderência às normas, regulamentações e padrões estabelecidos pelo órgão </a:t>
            </a:r>
            <a:r>
              <a:rPr lang="pt-BR" i="1" dirty="0"/>
              <a:t>central do Sistema de Serviços Gerais - </a:t>
            </a:r>
            <a:r>
              <a:rPr lang="pt-BR" i="1" dirty="0" err="1"/>
              <a:t>Sisg</a:t>
            </a:r>
            <a:r>
              <a:rPr lang="pt-BR" i="1" dirty="0"/>
              <a:t>, </a:t>
            </a:r>
            <a:r>
              <a:rPr lang="pt-BR" i="1" u="sng" dirty="0"/>
              <a:t>quanto às competências para os agentes públicos</a:t>
            </a:r>
            <a:r>
              <a:rPr lang="pt-BR" i="1" dirty="0"/>
              <a:t> que desempenham papéis ligados à governança, à gestão e à fiscalização das contratações;</a:t>
            </a:r>
          </a:p>
          <a:p>
            <a:pPr marL="722313"/>
            <a:r>
              <a:rPr lang="pt-BR" i="1" dirty="0"/>
              <a:t>II - garantir que a escolha dos ocupantes de funções-chave, funções de confiança ou cargos em comissão, na área de contratações, seja fundamentada nos perfis de competências definidos conforme o inciso I, observando os princípios da transparência, da eficiência e do interesse público, bem como os requisitos definidos no art. 7º da Lei nº 14.133, de 2021; e</a:t>
            </a:r>
          </a:p>
          <a:p>
            <a:pPr marL="722313"/>
            <a:r>
              <a:rPr lang="pt-BR" i="1" dirty="0"/>
              <a:t>III - elencar, no Plano de Desenvolvimento de Pessoas - PDP, nos termos do Decreto nº 9.991, de 28 de agosto de 2019, ações de desenvolvimento dos dirigentes e demais agentes que atuam no processo de contratação, contemplando aspectos técnicos, gerenciais e comportamentais desejáveis ao bom desempenho de suas funções.</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379114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EFCA9B9-F805-F52D-97AD-BC921895CEC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DFDE613-8771-1416-469D-02A89DA6311F}"/>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C5177ECE-0C58-22CF-DD17-795125A1ACB2}"/>
              </a:ext>
            </a:extLst>
          </p:cNvPr>
          <p:cNvSpPr txBox="1"/>
          <p:nvPr/>
        </p:nvSpPr>
        <p:spPr>
          <a:xfrm>
            <a:off x="462844" y="0"/>
            <a:ext cx="8410223" cy="5463004"/>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Gestão por competência</a:t>
            </a:r>
            <a:endParaRPr lang="pt-BR" dirty="0">
              <a:solidFill>
                <a:srgbClr val="002060"/>
              </a:solidFill>
            </a:endParaRPr>
          </a:p>
          <a:p>
            <a:endParaRPr lang="pt-BR" b="1" dirty="0"/>
          </a:p>
          <a:p>
            <a:r>
              <a:rPr lang="pt-BR" b="1" dirty="0">
                <a:solidFill>
                  <a:srgbClr val="002060"/>
                </a:solidFill>
              </a:rPr>
              <a:t>Características gerais</a:t>
            </a:r>
          </a:p>
          <a:p>
            <a:endParaRPr lang="pt-BR" dirty="0"/>
          </a:p>
          <a:p>
            <a:pPr marL="285750" lvl="0" indent="-285750">
              <a:lnSpc>
                <a:spcPct val="150000"/>
              </a:lnSpc>
              <a:buFont typeface="Arial" panose="020B0604020202020204" pitchFamily="34" charset="0"/>
              <a:buChar char="•"/>
            </a:pPr>
            <a:r>
              <a:rPr lang="pt-BR" dirty="0"/>
              <a:t>A Lei nº 14.133, de 2021 enfatizou a profissionalização dos agentes públicos para o desempenho das funções essenciais à execução dessa Lei quando, em seu art. 7º, traz a gestão por competência como instrumento a ser estabelecido pela autoridade máxima do órgão ou entidade na designação desses agentes. </a:t>
            </a:r>
          </a:p>
          <a:p>
            <a:pPr marL="285750" lvl="0" indent="-285750">
              <a:lnSpc>
                <a:spcPct val="150000"/>
              </a:lnSpc>
              <a:buFont typeface="Arial" panose="020B0604020202020204" pitchFamily="34" charset="0"/>
              <a:buChar char="•"/>
            </a:pPr>
            <a:r>
              <a:rPr lang="pt-BR" dirty="0"/>
              <a:t>A gestão por competências não está somente ligada à capacitação contínua dos profissionais de compras públicas, como também à escolha dos ocupantes de funções-chave</a:t>
            </a:r>
          </a:p>
          <a:p>
            <a:pPr marL="285750" lvl="0" indent="-285750">
              <a:lnSpc>
                <a:spcPct val="150000"/>
              </a:lnSpc>
              <a:buFont typeface="Arial" panose="020B0604020202020204" pitchFamily="34" charset="0"/>
              <a:buChar char="•"/>
            </a:pPr>
            <a:r>
              <a:rPr lang="pt-BR" dirty="0"/>
              <a:t>A Lei nº 14.133, de 2021, em seu art. 7º, ao destacar a gestão por competência, assegura que os agentes públicos responsáveis pelas funções essenciais desenvolvam, mantenham e aprimorem suas habilidades.</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104633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134C387-5506-5DF4-2DA0-80D98205DAC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5AF6735-351A-63EF-718C-E7560684EBB1}"/>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72327375-367C-98F5-13F7-C534CE64B08E}"/>
              </a:ext>
            </a:extLst>
          </p:cNvPr>
          <p:cNvSpPr txBox="1"/>
          <p:nvPr/>
        </p:nvSpPr>
        <p:spPr>
          <a:xfrm>
            <a:off x="316088" y="0"/>
            <a:ext cx="8455379" cy="495517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Gestão por competência</a:t>
            </a:r>
            <a:endParaRPr lang="pt-BR" dirty="0">
              <a:solidFill>
                <a:srgbClr val="002060"/>
              </a:solidFill>
            </a:endParaRPr>
          </a:p>
          <a:p>
            <a:endParaRPr lang="pt-BR" b="1" dirty="0"/>
          </a:p>
          <a:p>
            <a:r>
              <a:rPr lang="pt-BR" b="1" dirty="0">
                <a:solidFill>
                  <a:srgbClr val="002060"/>
                </a:solidFill>
              </a:rPr>
              <a:t>Ferramentas da gestão por competências nas contratações públicas</a:t>
            </a:r>
          </a:p>
          <a:p>
            <a:pPr algn="just"/>
            <a:endParaRPr lang="pt-BR" dirty="0"/>
          </a:p>
          <a:p>
            <a:pPr algn="just"/>
            <a:r>
              <a:rPr lang="pt-BR" sz="1100" b="1" dirty="0">
                <a:solidFill>
                  <a:srgbClr val="002060"/>
                </a:solidFill>
              </a:rPr>
              <a:t>(Fonte: </a:t>
            </a:r>
            <a:r>
              <a:rPr lang="pt-BR" sz="1100" dirty="0">
                <a:solidFill>
                  <a:srgbClr val="002060"/>
                </a:solidFill>
              </a:rPr>
              <a:t>Manual de orientações e boas práticas na nova lei de licitações e contratos administrativos : versão do arquivo nº 01 / Ministério da Gestão e da Inovação em Serviços Públicos. -- Brasília : Diretoria de Normas e Sistemas de Logística/SEGES/MGI, 2025. 428 p. : il. )</a:t>
            </a:r>
          </a:p>
          <a:p>
            <a:pPr algn="just"/>
            <a:endParaRPr lang="pt-BR" sz="1100" dirty="0">
              <a:solidFill>
                <a:srgbClr val="002060"/>
              </a:solidFill>
            </a:endParaRPr>
          </a:p>
          <a:p>
            <a:pPr marL="285750" lvl="0" indent="-285750" algn="just">
              <a:buFont typeface="Arial" panose="020B0604020202020204" pitchFamily="34" charset="0"/>
              <a:buChar char="•"/>
            </a:pPr>
            <a:r>
              <a:rPr lang="pt-BR" b="1" dirty="0">
                <a:solidFill>
                  <a:srgbClr val="002060"/>
                </a:solidFill>
              </a:rPr>
              <a:t>Matriz de competências: </a:t>
            </a:r>
            <a:r>
              <a:rPr lang="pt-BR" dirty="0"/>
              <a:t>é uma ferramenta que, a partir do mapeamento, organização e análise das competências necessárias para o desenvolvimento de cargos, funções e processos, apoia a estruturação das responsabilidades, atribuições e habilidades necessárias para cada cargo, função e processos, possibilitando identificar lacunas, orientar capacitações e treinamentos e alinhar as competências dos agentes públicos que atuam no processo de licitação e contratação aos objetivos estratégicos definidos pelas instâncias de governança das contratações. (...) cada órgão ou entidade pode e deve elaborar sua própria matriz de competências, ajustando-a às suas realidades, características e especificidades institucionais. </a:t>
            </a:r>
          </a:p>
          <a:p>
            <a:pPr lvl="0">
              <a:lnSpc>
                <a:spcPct val="150000"/>
              </a:lnSpc>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41154734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TotalTime>
  <Words>7906</Words>
  <Application>Microsoft Office PowerPoint</Application>
  <PresentationFormat>Apresentação na tela (16:9)</PresentationFormat>
  <Paragraphs>584</Paragraphs>
  <Slides>53</Slides>
  <Notes>53</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53</vt:i4>
      </vt:variant>
    </vt:vector>
  </HeadingPairs>
  <TitlesOfParts>
    <vt:vector size="57" baseType="lpstr">
      <vt:lpstr>Wingdings</vt:lpstr>
      <vt:lpstr>Arial</vt:lpstr>
      <vt:lpstr>Montserrat</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Gabriela Borges</dc:creator>
  <cp:lastModifiedBy>Gabriela Borges</cp:lastModifiedBy>
  <cp:revision>1</cp:revision>
  <dcterms:modified xsi:type="dcterms:W3CDTF">2026-05-22T12:13:37Z</dcterms:modified>
</cp:coreProperties>
</file>